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300" r:id="rId4"/>
    <p:sldId id="299" r:id="rId5"/>
    <p:sldId id="301" r:id="rId6"/>
    <p:sldId id="296" r:id="rId7"/>
    <p:sldId id="303" r:id="rId8"/>
    <p:sldId id="305" r:id="rId9"/>
    <p:sldId id="310" r:id="rId10"/>
    <p:sldId id="306" r:id="rId11"/>
    <p:sldId id="311" r:id="rId12"/>
    <p:sldId id="320" r:id="rId13"/>
    <p:sldId id="313" r:id="rId14"/>
    <p:sldId id="314" r:id="rId15"/>
    <p:sldId id="309" r:id="rId16"/>
    <p:sldId id="315" r:id="rId17"/>
    <p:sldId id="316" r:id="rId18"/>
    <p:sldId id="317" r:id="rId19"/>
    <p:sldId id="318" r:id="rId20"/>
    <p:sldId id="319" r:id="rId21"/>
    <p:sldId id="290" r:id="rId22"/>
    <p:sldId id="281" r:id="rId23"/>
    <p:sldId id="282" r:id="rId24"/>
    <p:sldId id="283" r:id="rId25"/>
    <p:sldId id="284" r:id="rId26"/>
    <p:sldId id="285" r:id="rId27"/>
    <p:sldId id="286" r:id="rId28"/>
    <p:sldId id="287" r:id="rId29"/>
    <p:sldId id="289" r:id="rId30"/>
    <p:sldId id="325" r:id="rId31"/>
    <p:sldId id="326" r:id="rId32"/>
    <p:sldId id="327" r:id="rId33"/>
    <p:sldId id="328" r:id="rId34"/>
    <p:sldId id="324" r:id="rId35"/>
    <p:sldId id="32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7" autoAdjust="0"/>
    <p:restoredTop sz="94660"/>
  </p:normalViewPr>
  <p:slideViewPr>
    <p:cSldViewPr snapToGrid="0">
      <p:cViewPr varScale="1">
        <p:scale>
          <a:sx n="74" d="100"/>
          <a:sy n="74"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1457B70-2561-4D9C-8C63-AA931B163E1A}" type="datetimeFigureOut">
              <a:rPr lang="es-MX" smtClean="0"/>
              <a:t>17/06/2022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9255346" y="2750337"/>
            <a:ext cx="1171888" cy="1356442"/>
          </a:xfrm>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239704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457B70-2561-4D9C-8C63-AA931B163E1A}" type="datetimeFigureOut">
              <a:rPr lang="es-MX" smtClean="0"/>
              <a:t>17/06/2022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11309"/>
            <a:ext cx="1154151" cy="1090789"/>
          </a:xfrm>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72330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457B70-2561-4D9C-8C63-AA931B163E1A}" type="datetimeFigureOut">
              <a:rPr lang="es-MX" smtClean="0"/>
              <a:t>17/06/2022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11615"/>
            <a:ext cx="1154151" cy="1090789"/>
          </a:xfrm>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2574655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457B70-2561-4D9C-8C63-AA931B163E1A}" type="datetimeFigureOut">
              <a:rPr lang="es-MX" smtClean="0"/>
              <a:t>17/06/2022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09925"/>
            <a:ext cx="1154151" cy="1090789"/>
          </a:xfrm>
        </p:spPr>
        <p:txBody>
          <a:bodyPr/>
          <a:lstStyle/>
          <a:p>
            <a:fld id="{9EEE029A-288F-4C6C-B6CF-F7E66351431C}" type="slidenum">
              <a:rPr lang="es-MX" smtClean="0"/>
              <a:t>‹Nº›</a:t>
            </a:fld>
            <a:endParaRPr lang="es-MX"/>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73636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457B70-2561-4D9C-8C63-AA931B163E1A}" type="datetimeFigureOut">
              <a:rPr lang="es-MX" smtClean="0"/>
              <a:t>17/06/2022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09925"/>
            <a:ext cx="1154151" cy="1090789"/>
          </a:xfrm>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1248146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1457B70-2561-4D9C-8C63-AA931B163E1A}" type="datetimeFigureOut">
              <a:rPr lang="es-MX" smtClean="0"/>
              <a:t>17/06/2022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2032629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1457B70-2561-4D9C-8C63-AA931B163E1A}" type="datetimeFigureOut">
              <a:rPr lang="es-MX" smtClean="0"/>
              <a:t>17/06/2022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2772498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457B70-2561-4D9C-8C63-AA931B163E1A}" type="datetimeFigureOut">
              <a:rPr lang="es-MX" smtClean="0"/>
              <a:t>17/06/2022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662228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1457B70-2561-4D9C-8C63-AA931B163E1A}" type="datetimeFigureOut">
              <a:rPr lang="es-MX" smtClean="0"/>
              <a:t>17/06/2022</a:t>
            </a:fld>
            <a:endParaRPr lang="es-MX"/>
          </a:p>
        </p:txBody>
      </p:sp>
      <p:sp>
        <p:nvSpPr>
          <p:cNvPr id="5" name="Footer Placeholder 4"/>
          <p:cNvSpPr>
            <a:spLocks noGrp="1"/>
          </p:cNvSpPr>
          <p:nvPr>
            <p:ph type="ftr" sz="quarter" idx="11"/>
          </p:nvPr>
        </p:nvSpPr>
        <p:spPr>
          <a:xfrm>
            <a:off x="680321" y="5936188"/>
            <a:ext cx="6126805" cy="365125"/>
          </a:xfrm>
        </p:spPr>
        <p:txBody>
          <a:bodyPr/>
          <a:lstStyle/>
          <a:p>
            <a:endParaRPr lang="es-MX"/>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EEE029A-288F-4C6C-B6CF-F7E66351431C}" type="slidenum">
              <a:rPr lang="es-MX" smtClean="0"/>
              <a:t>‹Nº›</a:t>
            </a:fld>
            <a:endParaRPr lang="es-MX"/>
          </a:p>
        </p:txBody>
      </p:sp>
    </p:spTree>
    <p:extLst>
      <p:ext uri="{BB962C8B-B14F-4D97-AF65-F5344CB8AC3E}">
        <p14:creationId xmlns:p14="http://schemas.microsoft.com/office/powerpoint/2010/main" val="203008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457B70-2561-4D9C-8C63-AA931B163E1A}" type="datetimeFigureOut">
              <a:rPr lang="es-MX" smtClean="0"/>
              <a:t>17/06/2022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151864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1457B70-2561-4D9C-8C63-AA931B163E1A}" type="datetimeFigureOut">
              <a:rPr lang="es-MX" smtClean="0"/>
              <a:t>17/06/2022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10729455" y="2869895"/>
            <a:ext cx="1154151" cy="1090789"/>
          </a:xfrm>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203528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1457B70-2561-4D9C-8C63-AA931B163E1A}" type="datetimeFigureOut">
              <a:rPr lang="es-MX" smtClean="0"/>
              <a:t>17/06/2022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7193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1457B70-2561-4D9C-8C63-AA931B163E1A}" type="datetimeFigureOut">
              <a:rPr lang="es-MX" smtClean="0"/>
              <a:t>17/06/2022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171681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1457B70-2561-4D9C-8C63-AA931B163E1A}" type="datetimeFigureOut">
              <a:rPr lang="es-MX" smtClean="0"/>
              <a:t>17/06/2022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112773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1457B70-2561-4D9C-8C63-AA931B163E1A}" type="datetimeFigureOut">
              <a:rPr lang="es-MX" smtClean="0"/>
              <a:t>17/06/2022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77757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457B70-2561-4D9C-8C63-AA931B163E1A}" type="datetimeFigureOut">
              <a:rPr lang="es-MX" smtClean="0"/>
              <a:t>17/06/2022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98037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457B70-2561-4D9C-8C63-AA931B163E1A}" type="datetimeFigureOut">
              <a:rPr lang="es-MX" smtClean="0"/>
              <a:t>17/06/2022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EEE029A-288F-4C6C-B6CF-F7E66351431C}" type="slidenum">
              <a:rPr lang="es-MX" smtClean="0"/>
              <a:t>‹Nº›</a:t>
            </a:fld>
            <a:endParaRPr lang="es-MX"/>
          </a:p>
        </p:txBody>
      </p:sp>
    </p:spTree>
    <p:extLst>
      <p:ext uri="{BB962C8B-B14F-4D97-AF65-F5344CB8AC3E}">
        <p14:creationId xmlns:p14="http://schemas.microsoft.com/office/powerpoint/2010/main" val="152657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1457B70-2561-4D9C-8C63-AA931B163E1A}" type="datetimeFigureOut">
              <a:rPr lang="es-MX" smtClean="0"/>
              <a:t>17/06/2022</a:t>
            </a:fld>
            <a:endParaRPr lang="es-MX"/>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EE029A-288F-4C6C-B6CF-F7E66351431C}" type="slidenum">
              <a:rPr lang="es-MX" smtClean="0"/>
              <a:t>‹Nº›</a:t>
            </a:fld>
            <a:endParaRPr lang="es-MX"/>
          </a:p>
        </p:txBody>
      </p:sp>
    </p:spTree>
    <p:extLst>
      <p:ext uri="{BB962C8B-B14F-4D97-AF65-F5344CB8AC3E}">
        <p14:creationId xmlns:p14="http://schemas.microsoft.com/office/powerpoint/2010/main" val="11103152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82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B6E784-8E72-4695-A513-416E84830236}"/>
              </a:ext>
            </a:extLst>
          </p:cNvPr>
          <p:cNvSpPr>
            <a:spLocks noGrp="1"/>
          </p:cNvSpPr>
          <p:nvPr>
            <p:ph type="title"/>
          </p:nvPr>
        </p:nvSpPr>
        <p:spPr>
          <a:xfrm>
            <a:off x="680319" y="4763131"/>
            <a:ext cx="9613862" cy="588535"/>
          </a:xfrm>
        </p:spPr>
        <p:txBody>
          <a:bodyPr>
            <a:normAutofit fontScale="90000"/>
          </a:bodyPr>
          <a:lstStyle/>
          <a:p>
            <a:r>
              <a:rPr lang="es-ES" dirty="0" smtClean="0"/>
              <a:t/>
            </a:r>
            <a:br>
              <a:rPr lang="es-ES" dirty="0" smtClean="0"/>
            </a:br>
            <a:r>
              <a:rPr lang="es-ES" dirty="0"/>
              <a:t/>
            </a:r>
            <a:br>
              <a:rPr lang="es-ES" dirty="0"/>
            </a:br>
            <a:r>
              <a:rPr lang="es-ES" sz="2700" dirty="0" smtClean="0"/>
              <a:t>SOCIALIZACIÓN DEL PROCEDIMIENTO DISCIPLINARIO LEY 1952-2019</a:t>
            </a:r>
            <a:endParaRPr lang="es-MX" sz="2700" dirty="0"/>
          </a:p>
        </p:txBody>
      </p:sp>
      <p:sp>
        <p:nvSpPr>
          <p:cNvPr id="3" name="Marcador de texto 2">
            <a:extLst>
              <a:ext uri="{FF2B5EF4-FFF2-40B4-BE49-F238E27FC236}">
                <a16:creationId xmlns:a16="http://schemas.microsoft.com/office/drawing/2014/main" xmlns="" id="{E1FCE4B2-24C8-476B-84CD-B50523B71F66}"/>
              </a:ext>
            </a:extLst>
          </p:cNvPr>
          <p:cNvSpPr>
            <a:spLocks noGrp="1"/>
          </p:cNvSpPr>
          <p:nvPr>
            <p:ph type="body" sz="half" idx="2"/>
          </p:nvPr>
        </p:nvSpPr>
        <p:spPr>
          <a:xfrm>
            <a:off x="680320" y="5313401"/>
            <a:ext cx="9613862" cy="502255"/>
          </a:xfrm>
        </p:spPr>
        <p:txBody>
          <a:bodyPr>
            <a:normAutofit fontScale="77500" lnSpcReduction="20000"/>
          </a:bodyPr>
          <a:lstStyle/>
          <a:p>
            <a:endParaRPr lang="es-ES" dirty="0" smtClean="0"/>
          </a:p>
          <a:p>
            <a:r>
              <a:rPr lang="es-ES" dirty="0" smtClean="0"/>
              <a:t>EN </a:t>
            </a:r>
            <a:r>
              <a:rPr lang="es-ES" dirty="0"/>
              <a:t>LA CONTRALORIA MUNICIPAL DE PEREIRA </a:t>
            </a:r>
            <a:endParaRPr lang="es-MX" dirty="0"/>
          </a:p>
        </p:txBody>
      </p:sp>
      <p:pic>
        <p:nvPicPr>
          <p:cNvPr id="5" name="Imagen 4" descr="https://www.contraloriapereira.gov.co/sitio/images/Demo/logos/logo_ppal2.png">
            <a:extLst>
              <a:ext uri="{FF2B5EF4-FFF2-40B4-BE49-F238E27FC236}">
                <a16:creationId xmlns:a16="http://schemas.microsoft.com/office/drawing/2014/main" xmlns="" id="{7934650B-E150-46FC-A4D0-0BEED30D0C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34678" y="927652"/>
            <a:ext cx="3737113" cy="3053798"/>
          </a:xfrm>
          <a:prstGeom prst="rect">
            <a:avLst/>
          </a:prstGeom>
          <a:noFill/>
          <a:ln>
            <a:noFill/>
          </a:ln>
        </p:spPr>
      </p:pic>
    </p:spTree>
    <p:extLst>
      <p:ext uri="{BB962C8B-B14F-4D97-AF65-F5344CB8AC3E}">
        <p14:creationId xmlns:p14="http://schemas.microsoft.com/office/powerpoint/2010/main" val="91912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521127"/>
          </a:xfrm>
        </p:spPr>
        <p:txBody>
          <a:bodyPr>
            <a:normAutofit/>
          </a:bodyPr>
          <a:lstStyle/>
          <a:p>
            <a:pPr marL="0" indent="0">
              <a:buNone/>
            </a:pPr>
            <a:r>
              <a:rPr lang="es-CO" b="1" dirty="0"/>
              <a:t>Causales de extinción de la acción disciplinaria.</a:t>
            </a:r>
            <a:r>
              <a:rPr lang="es-CO" dirty="0"/>
              <a:t> </a:t>
            </a:r>
            <a:endParaRPr lang="es-CO" dirty="0" smtClean="0"/>
          </a:p>
          <a:p>
            <a:pPr marL="0" indent="0">
              <a:buNone/>
            </a:pPr>
            <a:endParaRPr lang="es-CO" dirty="0" smtClean="0"/>
          </a:p>
          <a:p>
            <a:pPr marL="0" indent="0">
              <a:buNone/>
            </a:pPr>
            <a:r>
              <a:rPr lang="es-CO" dirty="0" smtClean="0"/>
              <a:t>Son </a:t>
            </a:r>
            <a:r>
              <a:rPr lang="es-CO" dirty="0"/>
              <a:t>causales de extinción de la acción disciplinaria las siguientes:</a:t>
            </a:r>
          </a:p>
          <a:p>
            <a:pPr marL="0" indent="0">
              <a:buNone/>
            </a:pPr>
            <a:r>
              <a:rPr lang="es-CO" dirty="0"/>
              <a:t>1. La muerte del disciplinable.</a:t>
            </a:r>
          </a:p>
          <a:p>
            <a:pPr marL="0" indent="0">
              <a:buNone/>
            </a:pPr>
            <a:r>
              <a:rPr lang="es-CO" dirty="0"/>
              <a:t>2. La caducidad.</a:t>
            </a:r>
          </a:p>
          <a:p>
            <a:pPr marL="0" indent="0">
              <a:buNone/>
            </a:pPr>
            <a:r>
              <a:rPr lang="es-CO" dirty="0"/>
              <a:t>3. La prescripción de la acción disciplinaria.</a:t>
            </a:r>
          </a:p>
          <a:p>
            <a:pPr marL="0" indent="0" algn="r">
              <a:buNone/>
            </a:pPr>
            <a:r>
              <a:rPr lang="es-CO" sz="1100" dirty="0" smtClean="0"/>
              <a:t>(Ver articulo 32 de la ley 1952 del 2019)</a:t>
            </a:r>
          </a:p>
          <a:p>
            <a:pPr mar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3858" y="5344160"/>
            <a:ext cx="1438141"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426655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141201"/>
          </a:xfrm>
        </p:spPr>
        <p:txBody>
          <a:bodyPr>
            <a:normAutofit fontScale="70000" lnSpcReduction="20000"/>
          </a:bodyPr>
          <a:lstStyle/>
          <a:p>
            <a:pPr marL="0" indent="0">
              <a:buNone/>
            </a:pPr>
            <a:r>
              <a:rPr lang="es-CO" b="1" dirty="0"/>
              <a:t>Prescripción e interrupción de la acción disciplinaria.</a:t>
            </a:r>
            <a:r>
              <a:rPr lang="es-CO" dirty="0"/>
              <a:t> </a:t>
            </a:r>
            <a:endParaRPr lang="es-CO" dirty="0" smtClean="0"/>
          </a:p>
          <a:p>
            <a:pPr marL="0" indent="0">
              <a:buNone/>
            </a:pPr>
            <a:endParaRPr lang="es-CO" dirty="0" smtClean="0"/>
          </a:p>
          <a:p>
            <a:pPr marL="0" indent="0" algn="just">
              <a:buNone/>
            </a:pPr>
            <a:r>
              <a:rPr lang="es-CO" dirty="0" smtClean="0"/>
              <a:t>La </a:t>
            </a:r>
            <a:r>
              <a:rPr lang="es-CO" dirty="0"/>
              <a:t>acción disciplinaria prescribirá en cinco (5) años contados para las faltas instantáneas desde el día de su consumación, para las de carácter permanente o continuado, desde la realización del ultimo hecho o acto y para las omisivas, cuando haya cesado el deber de actuar.</a:t>
            </a:r>
          </a:p>
          <a:p>
            <a:pPr marL="0" indent="0" algn="just">
              <a:buNone/>
            </a:pPr>
            <a:r>
              <a:rPr lang="es-CO" dirty="0"/>
              <a:t>Cuando fueren varias las conductas juzgadas en un mismo proceso la prescripción se cumple independientemente para cada una de ellas.</a:t>
            </a:r>
          </a:p>
          <a:p>
            <a:pPr marL="0" indent="0" algn="just">
              <a:buNone/>
            </a:pPr>
            <a:r>
              <a:rPr lang="es-CO" dirty="0" smtClean="0"/>
              <a:t>La </a:t>
            </a:r>
            <a:r>
              <a:rPr lang="es-CO" dirty="0"/>
              <a:t>prescripción se interrumpirá con la notificación del fallo de primera instancia. Interrumpida la prescripción, esta se producirá sí. transcurridos dos (2) años desde la notificación del fallo de primera instancia no se notifica la decisión de segunda instancia.</a:t>
            </a:r>
          </a:p>
          <a:p>
            <a:pPr marL="0" indent="0" algn="just">
              <a:buNone/>
            </a:pPr>
            <a:r>
              <a:rPr lang="es-CO" dirty="0"/>
              <a:t>Para las faltas señaladas en el artículo 52 </a:t>
            </a:r>
            <a:r>
              <a:rPr lang="es-CO" dirty="0" smtClean="0"/>
              <a:t>FALTAS GRAVISIMAS, </a:t>
            </a:r>
            <a:r>
              <a:rPr lang="es-CO" dirty="0"/>
              <a:t>el termino de prescripción será de doce (12) años. La prescripción, en estos casos, se interrumpirá con la notificación del fallo de primera instancia. Interrumpida la prescripción, esta se producirá si transcurridos tres (3) años desde la notificación del fallo de primera instancia no se ha notificado la decisión de segunda instancia</a:t>
            </a:r>
            <a:r>
              <a:rPr lang="es-CO" dirty="0" smtClean="0"/>
              <a:t>.</a:t>
            </a:r>
          </a:p>
          <a:p>
            <a:pPr marL="0" indent="0" algn="r">
              <a:buNone/>
            </a:pPr>
            <a:r>
              <a:rPr lang="es-CO" sz="1600" dirty="0"/>
              <a:t>(Ver articulo </a:t>
            </a:r>
            <a:r>
              <a:rPr lang="es-CO" sz="1600" dirty="0" smtClean="0"/>
              <a:t>33 </a:t>
            </a:r>
            <a:r>
              <a:rPr lang="es-CO" sz="1600" dirty="0"/>
              <a:t>de la ley 1952 del 2019)</a:t>
            </a:r>
          </a:p>
          <a:p>
            <a:pPr marL="0" indent="0">
              <a:buNone/>
            </a:pPr>
            <a:endParaRPr lang="es-MX" sz="1600" dirty="0"/>
          </a:p>
          <a:p>
            <a:pPr marL="0" indent="0" algn="r">
              <a:buNone/>
            </a:pPr>
            <a:endParaRPr lang="es-CO" dirty="0"/>
          </a:p>
          <a:p>
            <a:pPr marL="0" indent="0" algn="just">
              <a:buNone/>
            </a:pPr>
            <a:endParaRPr lang="es-CO"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12192" y="5357039"/>
            <a:ext cx="1579808"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114942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141201"/>
          </a:xfrm>
        </p:spPr>
        <p:txBody>
          <a:bodyPr>
            <a:normAutofit/>
          </a:bodyPr>
          <a:lstStyle/>
          <a:p>
            <a:pPr marL="0" indent="0" algn="just">
              <a:buNone/>
            </a:pPr>
            <a:r>
              <a:rPr lang="es-CO" b="1" dirty="0"/>
              <a:t>Acción contra servidor público retirado del servicio</a:t>
            </a:r>
            <a:r>
              <a:rPr lang="es-CO" dirty="0"/>
              <a:t>. </a:t>
            </a:r>
            <a:endParaRPr lang="es-CO" dirty="0" smtClean="0"/>
          </a:p>
          <a:p>
            <a:pPr marL="0" indent="0" algn="just">
              <a:buNone/>
            </a:pPr>
            <a:endParaRPr lang="es-CO" dirty="0" smtClean="0"/>
          </a:p>
          <a:p>
            <a:pPr marL="0" indent="0" algn="just">
              <a:buNone/>
            </a:pPr>
            <a:r>
              <a:rPr lang="es-CO" dirty="0" smtClean="0"/>
              <a:t>La </a:t>
            </a:r>
            <a:r>
              <a:rPr lang="es-CO" dirty="0"/>
              <a:t>acción disciplinaria es procedente, aunque el servidor público ya no este ejerciendo funciones </a:t>
            </a:r>
            <a:r>
              <a:rPr lang="es-CO" dirty="0" smtClean="0"/>
              <a:t>publicas.</a:t>
            </a:r>
          </a:p>
          <a:p>
            <a:pPr marL="0" indent="0" algn="just">
              <a:buNone/>
            </a:pPr>
            <a:endParaRPr lang="es-CO" dirty="0"/>
          </a:p>
          <a:p>
            <a:pPr marL="0" indent="0" algn="just">
              <a:buNone/>
            </a:pPr>
            <a:r>
              <a:rPr lang="es-CO" dirty="0"/>
              <a:t>Cuando la sanción no pudiere cumplirse porque el infractor se encuentra retirado del servicio, se registrará en la Procuraduría General de la Nación, de conformidad con lo previsto en este código, y en la hoja de vieja del servidor público.</a:t>
            </a:r>
          </a:p>
          <a:p>
            <a:pPr marL="0" indent="0" algn="r">
              <a:buNone/>
            </a:pPr>
            <a:endParaRPr lang="es-CO" dirty="0"/>
          </a:p>
          <a:p>
            <a:pPr marL="0" indent="0" algn="just">
              <a:buNone/>
            </a:pPr>
            <a:endParaRPr lang="es-CO"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63706" y="5344160"/>
            <a:ext cx="1528293"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405955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141201"/>
          </a:xfrm>
        </p:spPr>
        <p:txBody>
          <a:bodyPr>
            <a:normAutofit/>
          </a:bodyPr>
          <a:lstStyle/>
          <a:p>
            <a:pPr marL="0" indent="0">
              <a:buNone/>
            </a:pPr>
            <a:r>
              <a:rPr lang="es-ES" b="1" dirty="0" smtClean="0"/>
              <a:t>Definición de la Sanción disciplinaria.</a:t>
            </a:r>
          </a:p>
          <a:p>
            <a:pPr marL="0" indent="0">
              <a:buNone/>
            </a:pPr>
            <a:endParaRPr lang="es-ES" dirty="0"/>
          </a:p>
          <a:p>
            <a:pPr marL="0" indent="0">
              <a:buNone/>
            </a:pPr>
            <a:r>
              <a:rPr lang="es-ES" dirty="0" smtClean="0"/>
              <a:t>Pena </a:t>
            </a:r>
            <a:r>
              <a:rPr lang="es-ES" dirty="0"/>
              <a:t>de carácter administrativo que se impone a un servidor público considerado responsable de cometer una falta disciplinaria, previo el agotamiento de un proceso ordinario o verbal disciplinario, y en la cual se cumple una función preventiva, correctiva y garantizadora de los principios Constitucionales y Legales que se deben observar en el ejercicio de la función pública. </a:t>
            </a:r>
            <a:endParaRPr lang="es-MX" sz="1600" dirty="0"/>
          </a:p>
          <a:p>
            <a:pPr marL="0" indent="0" algn="r">
              <a:buNone/>
            </a:pPr>
            <a:endParaRPr lang="es-CO" dirty="0"/>
          </a:p>
          <a:p>
            <a:pPr marL="0" indent="0" algn="just">
              <a:buNone/>
            </a:pPr>
            <a:endParaRPr lang="es-CO"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37948" y="5344160"/>
            <a:ext cx="1554051"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4133860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141201"/>
          </a:xfrm>
        </p:spPr>
        <p:txBody>
          <a:bodyPr>
            <a:normAutofit/>
          </a:bodyPr>
          <a:lstStyle/>
          <a:p>
            <a:pPr marL="0" indent="0">
              <a:buNone/>
            </a:pPr>
            <a:r>
              <a:rPr lang="es-CO" b="1" dirty="0"/>
              <a:t>Causales de extinción de la sanción disciplinaria.</a:t>
            </a:r>
            <a:r>
              <a:rPr lang="es-CO" dirty="0"/>
              <a:t> </a:t>
            </a:r>
            <a:endParaRPr lang="es-CO" dirty="0" smtClean="0"/>
          </a:p>
          <a:p>
            <a:pPr marL="0" indent="0">
              <a:buNone/>
            </a:pPr>
            <a:endParaRPr lang="es-CO" dirty="0" smtClean="0"/>
          </a:p>
          <a:p>
            <a:pPr marL="0" indent="0">
              <a:buNone/>
            </a:pPr>
            <a:r>
              <a:rPr lang="es-CO" dirty="0" smtClean="0"/>
              <a:t>Son </a:t>
            </a:r>
            <a:r>
              <a:rPr lang="es-CO" dirty="0"/>
              <a:t>causales de extinción de la sanción disciplinaria</a:t>
            </a:r>
            <a:r>
              <a:rPr lang="es-CO" dirty="0" smtClean="0"/>
              <a:t>:</a:t>
            </a:r>
            <a:endParaRPr lang="es-CO" dirty="0"/>
          </a:p>
          <a:p>
            <a:pPr marL="0" indent="0">
              <a:buNone/>
            </a:pPr>
            <a:r>
              <a:rPr lang="es-CO" dirty="0"/>
              <a:t>1. La muerte del sancionado.</a:t>
            </a:r>
          </a:p>
          <a:p>
            <a:pPr marL="0" indent="0">
              <a:buNone/>
            </a:pPr>
            <a:r>
              <a:rPr lang="es-CO" dirty="0"/>
              <a:t>2. La prescripción de la sanción disciplinaria.</a:t>
            </a:r>
          </a:p>
          <a:p>
            <a:pPr marL="0" indent="0" algn="r">
              <a:buNone/>
            </a:pPr>
            <a:endParaRPr lang="es-CO" sz="1600" dirty="0" smtClean="0"/>
          </a:p>
          <a:p>
            <a:pPr marL="0" indent="0" algn="r">
              <a:buNone/>
            </a:pPr>
            <a:endParaRPr lang="es-CO" sz="1600" dirty="0"/>
          </a:p>
          <a:p>
            <a:pPr marL="0" indent="0" algn="r">
              <a:buNone/>
            </a:pPr>
            <a:r>
              <a:rPr lang="es-CO" sz="1600" dirty="0" smtClean="0"/>
              <a:t>(Ver articulo 35 de la ley 1952 del 2019)</a:t>
            </a:r>
          </a:p>
          <a:p>
            <a:pPr marL="0" indent="0">
              <a:buNone/>
            </a:pPr>
            <a:endParaRPr lang="es-MX" sz="1600" dirty="0"/>
          </a:p>
          <a:p>
            <a:pPr marL="0" indent="0" algn="r">
              <a:buNone/>
            </a:pPr>
            <a:endParaRPr lang="es-CO" dirty="0"/>
          </a:p>
          <a:p>
            <a:pPr marL="0" indent="0" algn="just">
              <a:buNone/>
            </a:pPr>
            <a:endParaRPr lang="es-CO"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66738" y="5344160"/>
            <a:ext cx="1425262"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27893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141201"/>
          </a:xfrm>
        </p:spPr>
        <p:txBody>
          <a:bodyPr>
            <a:normAutofit fontScale="92500"/>
          </a:bodyPr>
          <a:lstStyle/>
          <a:p>
            <a:pPr marL="0" indent="0">
              <a:buNone/>
            </a:pPr>
            <a:r>
              <a:rPr lang="es-CO" b="1" dirty="0"/>
              <a:t>Termino de prescripción de la sanción disciplinaria</a:t>
            </a:r>
            <a:r>
              <a:rPr lang="es-CO" dirty="0"/>
              <a:t>. </a:t>
            </a:r>
            <a:endParaRPr lang="es-CO" dirty="0" smtClean="0"/>
          </a:p>
          <a:p>
            <a:pPr marL="0" indent="0">
              <a:buNone/>
            </a:pPr>
            <a:endParaRPr lang="es-CO" dirty="0" smtClean="0"/>
          </a:p>
          <a:p>
            <a:pPr marL="0" indent="0" algn="just">
              <a:buNone/>
            </a:pPr>
            <a:r>
              <a:rPr lang="es-CO" dirty="0" smtClean="0"/>
              <a:t>La </a:t>
            </a:r>
            <a:r>
              <a:rPr lang="es-CO" dirty="0"/>
              <a:t>sanción disciplinaria prescribe en un término de cinco (5) años, contados a partir de la ejecutoria del fallo.</a:t>
            </a:r>
          </a:p>
          <a:p>
            <a:pPr marL="0" indent="0" algn="just">
              <a:buNone/>
            </a:pPr>
            <a:endParaRPr lang="es-CO" dirty="0" smtClean="0"/>
          </a:p>
          <a:p>
            <a:pPr marL="0" indent="0" algn="just">
              <a:buNone/>
            </a:pPr>
            <a:r>
              <a:rPr lang="es-CO" dirty="0" smtClean="0"/>
              <a:t>Cuando </a:t>
            </a:r>
            <a:r>
              <a:rPr lang="es-CO" dirty="0"/>
              <a:t>la sanción impuesta fuere la destitución e inhabilidad general o la suspensión e inhabilidad especial, una vez cumplidas se producirá la rehabilitación en forma automática, salvo lo dispuesto en la Carta Política.</a:t>
            </a:r>
          </a:p>
          <a:p>
            <a:pPr marL="0" indent="0" algn="r">
              <a:buNone/>
            </a:pPr>
            <a:endParaRPr lang="es-CO" sz="1600" dirty="0" smtClean="0"/>
          </a:p>
          <a:p>
            <a:pPr marL="0" indent="0" algn="r">
              <a:buNone/>
            </a:pPr>
            <a:endParaRPr lang="es-CO" sz="1600" dirty="0"/>
          </a:p>
          <a:p>
            <a:pPr marL="0" indent="0" algn="r">
              <a:buNone/>
            </a:pPr>
            <a:r>
              <a:rPr lang="es-CO" sz="1600" dirty="0" smtClean="0"/>
              <a:t>(Ver articulo 36 de la ley 1952 del 2019)</a:t>
            </a:r>
          </a:p>
          <a:p>
            <a:pPr marL="0" indent="0">
              <a:buNone/>
            </a:pPr>
            <a:endParaRPr lang="es-MX" sz="1600" dirty="0"/>
          </a:p>
          <a:p>
            <a:pPr marL="0" indent="0" algn="r">
              <a:buNone/>
            </a:pPr>
            <a:endParaRPr lang="es-CO" dirty="0"/>
          </a:p>
          <a:p>
            <a:pPr marL="0" indent="0" algn="just">
              <a:buNone/>
            </a:pPr>
            <a:endParaRPr lang="es-CO"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79616" y="5344160"/>
            <a:ext cx="1412383"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421795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3"/>
            <a:ext cx="9613861" cy="3793472"/>
          </a:xfrm>
        </p:spPr>
        <p:txBody>
          <a:bodyPr>
            <a:normAutofit fontScale="92500" lnSpcReduction="10000"/>
          </a:bodyPr>
          <a:lstStyle/>
          <a:p>
            <a:pPr marL="342900" indent="-342900">
              <a:buAutoNum type="arabicPeriod"/>
            </a:pPr>
            <a:r>
              <a:rPr lang="es-CO" sz="2800" b="1" dirty="0" smtClean="0"/>
              <a:t>DERECHOS</a:t>
            </a:r>
          </a:p>
          <a:p>
            <a:pPr marL="342900" indent="-342900">
              <a:buAutoNum type="arabicPeriod"/>
            </a:pPr>
            <a:r>
              <a:rPr lang="es-CO" sz="2800" b="1" dirty="0" smtClean="0"/>
              <a:t>DEBERES</a:t>
            </a:r>
          </a:p>
          <a:p>
            <a:pPr marL="342900" indent="-342900">
              <a:buAutoNum type="arabicPeriod"/>
            </a:pPr>
            <a:r>
              <a:rPr lang="es-CO" sz="2800" b="1" dirty="0" smtClean="0"/>
              <a:t>PROHIBICIONES</a:t>
            </a:r>
          </a:p>
          <a:p>
            <a:pPr marL="342900" indent="-342900">
              <a:buAutoNum type="arabicPeriod"/>
            </a:pPr>
            <a:r>
              <a:rPr lang="es-CO" sz="2800" b="1" dirty="0" smtClean="0"/>
              <a:t>INCOMPATIBILIDADES</a:t>
            </a:r>
          </a:p>
          <a:p>
            <a:pPr marL="342900" indent="-342900">
              <a:buAutoNum type="arabicPeriod"/>
            </a:pPr>
            <a:r>
              <a:rPr lang="es-CO" sz="2800" b="1" dirty="0" smtClean="0"/>
              <a:t>IMPEDIMENTOS</a:t>
            </a:r>
          </a:p>
          <a:p>
            <a:pPr marL="342900" indent="-342900">
              <a:buAutoNum type="arabicPeriod"/>
            </a:pPr>
            <a:r>
              <a:rPr lang="es-CO" sz="2800" b="1" dirty="0" smtClean="0"/>
              <a:t>INHABILIDADES</a:t>
            </a:r>
          </a:p>
          <a:p>
            <a:pPr marL="342900" indent="-342900">
              <a:buAutoNum type="arabicPeriod"/>
            </a:pPr>
            <a:r>
              <a:rPr lang="es-CO" sz="2800" b="1" dirty="0" smtClean="0"/>
              <a:t>CONFLICTOS </a:t>
            </a:r>
            <a:r>
              <a:rPr lang="es-CO" sz="2800" b="1" dirty="0"/>
              <a:t>DE INTERESES DEL SERVIDOR </a:t>
            </a:r>
            <a:r>
              <a:rPr lang="es-CO" sz="2800" b="1" dirty="0" smtClean="0"/>
              <a:t>PUBLICO</a:t>
            </a:r>
          </a:p>
          <a:p>
            <a:pPr marL="342900" indent="-342900">
              <a:buAutoNum type="arabicPeriod"/>
            </a:pPr>
            <a:endParaRPr lang="es-CO" sz="1600" b="1" dirty="0"/>
          </a:p>
          <a:p>
            <a:pPr marL="0" indent="0" algn="r">
              <a:buNone/>
            </a:pPr>
            <a:r>
              <a:rPr lang="es-CO" sz="1100" dirty="0"/>
              <a:t>(Ver articulo </a:t>
            </a:r>
            <a:r>
              <a:rPr lang="es-CO" sz="1100" dirty="0" smtClean="0"/>
              <a:t>37 al 45 de </a:t>
            </a:r>
            <a:r>
              <a:rPr lang="es-CO" sz="1100" dirty="0"/>
              <a:t>la ley 1952 del 2019</a:t>
            </a:r>
            <a:r>
              <a:rPr lang="es-CO" sz="1600" dirty="0"/>
              <a:t>)</a:t>
            </a:r>
          </a:p>
          <a:p>
            <a:pPr marL="0" indent="0">
              <a:buNone/>
            </a:pPr>
            <a:endParaRPr lang="es-CO" sz="1600" dirty="0"/>
          </a:p>
          <a:p>
            <a:pPr marL="0" indent="0">
              <a:buNone/>
            </a:pPr>
            <a:endParaRPr lang="es-MX" sz="1600" dirty="0"/>
          </a:p>
          <a:p>
            <a:pPr marL="0" indent="0" algn="r">
              <a:buNone/>
            </a:pPr>
            <a:endParaRPr lang="es-CO" dirty="0"/>
          </a:p>
          <a:p>
            <a:pPr marL="0" indent="0" algn="just">
              <a:buNone/>
            </a:pPr>
            <a:endParaRPr lang="es-CO"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60676" y="5344160"/>
            <a:ext cx="1631324"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35445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3"/>
            <a:ext cx="9613861" cy="3793472"/>
          </a:xfrm>
        </p:spPr>
        <p:txBody>
          <a:bodyPr>
            <a:normAutofit fontScale="92500" lnSpcReduction="10000"/>
          </a:bodyPr>
          <a:lstStyle/>
          <a:p>
            <a:pPr marL="0" indent="0">
              <a:buNone/>
            </a:pPr>
            <a:endParaRPr lang="es-CO" sz="2800" b="1" dirty="0" smtClean="0"/>
          </a:p>
          <a:p>
            <a:pPr marL="0" indent="0" algn="just">
              <a:buNone/>
            </a:pPr>
            <a:r>
              <a:rPr lang="es-CO" sz="2800" b="1" dirty="0" smtClean="0"/>
              <a:t>Clasificación </a:t>
            </a:r>
            <a:r>
              <a:rPr lang="es-CO" sz="2800" b="1" dirty="0"/>
              <a:t>de las faltas disciplinarias.</a:t>
            </a:r>
            <a:r>
              <a:rPr lang="es-CO" sz="2800" dirty="0"/>
              <a:t> Las faltas disciplinarias son</a:t>
            </a:r>
            <a:r>
              <a:rPr lang="es-CO" sz="2800" dirty="0" smtClean="0"/>
              <a:t>:</a:t>
            </a:r>
          </a:p>
          <a:p>
            <a:pPr marL="0" indent="0">
              <a:buNone/>
            </a:pPr>
            <a:endParaRPr lang="es-CO" sz="2800" dirty="0"/>
          </a:p>
          <a:p>
            <a:r>
              <a:rPr lang="es-CO" sz="2800" dirty="0"/>
              <a:t>1. Gravísimas.</a:t>
            </a:r>
          </a:p>
          <a:p>
            <a:r>
              <a:rPr lang="es-CO" sz="2800" dirty="0"/>
              <a:t>2. Graves.</a:t>
            </a:r>
          </a:p>
          <a:p>
            <a:r>
              <a:rPr lang="es-CO" sz="2800" dirty="0"/>
              <a:t>3. Leves.</a:t>
            </a:r>
          </a:p>
          <a:p>
            <a:pPr marL="0" indent="0">
              <a:buNone/>
            </a:pPr>
            <a:endParaRPr lang="es-CO" sz="2800" b="1" dirty="0"/>
          </a:p>
          <a:p>
            <a:pPr marL="0" indent="0" algn="r">
              <a:buNone/>
            </a:pPr>
            <a:r>
              <a:rPr lang="es-CO" sz="1100" dirty="0"/>
              <a:t>(Ver articulo </a:t>
            </a:r>
            <a:r>
              <a:rPr lang="es-CO" sz="1100" dirty="0" smtClean="0"/>
              <a:t>46 al 56 de </a:t>
            </a:r>
            <a:r>
              <a:rPr lang="es-CO" sz="1100" dirty="0"/>
              <a:t>la ley 1952 del 2019</a:t>
            </a:r>
            <a:r>
              <a:rPr lang="es-CO" sz="1600" dirty="0"/>
              <a:t>)</a:t>
            </a:r>
          </a:p>
          <a:p>
            <a:pPr marL="0" indent="0">
              <a:buNone/>
            </a:pPr>
            <a:endParaRPr lang="es-CO" sz="1600" dirty="0"/>
          </a:p>
          <a:p>
            <a:pPr marL="0" indent="0">
              <a:buNone/>
            </a:pPr>
            <a:endParaRPr lang="es-MX" sz="1600" dirty="0"/>
          </a:p>
          <a:p>
            <a:pPr marL="0" indent="0" algn="r">
              <a:buNone/>
            </a:pPr>
            <a:endParaRPr lang="es-CO" dirty="0"/>
          </a:p>
          <a:p>
            <a:pPr marL="0" indent="0" algn="just">
              <a:buNone/>
            </a:pPr>
            <a:endParaRPr lang="es-CO"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37948" y="5344160"/>
            <a:ext cx="1554051"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1922060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3"/>
            <a:ext cx="9613861" cy="4381980"/>
          </a:xfrm>
        </p:spPr>
        <p:txBody>
          <a:bodyPr>
            <a:normAutofit/>
          </a:bodyPr>
          <a:lstStyle/>
          <a:p>
            <a:pPr marL="0" indent="0">
              <a:buNone/>
            </a:pPr>
            <a:r>
              <a:rPr lang="es-CO" sz="1600" b="1" dirty="0" smtClean="0"/>
              <a:t>Clasificación </a:t>
            </a:r>
            <a:r>
              <a:rPr lang="es-CO" sz="1600" b="1" dirty="0"/>
              <a:t>de las faltas disciplinarias.</a:t>
            </a:r>
            <a:r>
              <a:rPr lang="es-CO" sz="1600" dirty="0"/>
              <a:t> Las faltas disciplinarias son</a:t>
            </a:r>
            <a:r>
              <a:rPr lang="es-CO" sz="1600" dirty="0" smtClean="0"/>
              <a:t>:</a:t>
            </a:r>
          </a:p>
          <a:p>
            <a:pPr marL="342900" indent="-342900" algn="ctr">
              <a:buAutoNum type="arabicPeriod"/>
            </a:pPr>
            <a:r>
              <a:rPr lang="es-CO" sz="1600" dirty="0" smtClean="0"/>
              <a:t>Gravísimas. </a:t>
            </a:r>
          </a:p>
          <a:p>
            <a:pPr marL="0" indent="0">
              <a:buNone/>
            </a:pPr>
            <a:r>
              <a:rPr lang="es-CO" sz="1700" dirty="0" smtClean="0"/>
              <a:t>1.1 Faltas </a:t>
            </a:r>
            <a:r>
              <a:rPr lang="es-CO" sz="1700" dirty="0"/>
              <a:t>relacionadas con la infracción al Derecho Internacional de los Derechos Humanos y al Derecho Internacional Humanitario</a:t>
            </a:r>
            <a:r>
              <a:rPr lang="es-CO" sz="1700" dirty="0" smtClean="0"/>
              <a:t>.</a:t>
            </a:r>
          </a:p>
          <a:p>
            <a:pPr marL="0" indent="0">
              <a:buNone/>
            </a:pPr>
            <a:r>
              <a:rPr lang="es-CO" sz="1700" dirty="0" smtClean="0"/>
              <a:t>1.2 </a:t>
            </a:r>
            <a:r>
              <a:rPr lang="es-CO" sz="1700" dirty="0"/>
              <a:t>Faltas relacionadas con la libertad y otros derechos fundamentales</a:t>
            </a:r>
            <a:r>
              <a:rPr lang="es-CO" sz="1700" dirty="0" smtClean="0"/>
              <a:t>.</a:t>
            </a:r>
          </a:p>
          <a:p>
            <a:pPr marL="0" indent="0">
              <a:buNone/>
            </a:pPr>
            <a:r>
              <a:rPr lang="es-CO" sz="1700" dirty="0" smtClean="0"/>
              <a:t>1.3 </a:t>
            </a:r>
            <a:r>
              <a:rPr lang="es-CO" sz="1700" dirty="0"/>
              <a:t>Faltas relacionadas con la Contratación Publica</a:t>
            </a:r>
            <a:r>
              <a:rPr lang="es-CO" sz="1700" dirty="0" smtClean="0"/>
              <a:t>.</a:t>
            </a:r>
          </a:p>
          <a:p>
            <a:pPr marL="0" indent="0">
              <a:buNone/>
            </a:pPr>
            <a:r>
              <a:rPr lang="es-CO" sz="1700" dirty="0" smtClean="0"/>
              <a:t>1.4 </a:t>
            </a:r>
            <a:r>
              <a:rPr lang="es-CO" sz="1700" dirty="0"/>
              <a:t>Faltas relacionadas con el servicio o la función pública</a:t>
            </a:r>
            <a:r>
              <a:rPr lang="es-CO" sz="1700" dirty="0" smtClean="0"/>
              <a:t>.</a:t>
            </a:r>
          </a:p>
          <a:p>
            <a:pPr marL="0" indent="0">
              <a:buNone/>
            </a:pPr>
            <a:r>
              <a:rPr lang="es-CO" sz="1700" dirty="0" smtClean="0"/>
              <a:t>1.5 </a:t>
            </a:r>
            <a:r>
              <a:rPr lang="es-CO" sz="1700" dirty="0"/>
              <a:t>Faltas relacionadas con el régimen de incompatibilidades, inhabilidades, impedimentos y conflictos de intereses</a:t>
            </a:r>
            <a:r>
              <a:rPr lang="es-CO" sz="1700" dirty="0" smtClean="0"/>
              <a:t>.</a:t>
            </a:r>
          </a:p>
          <a:p>
            <a:pPr marL="0" indent="0">
              <a:buNone/>
            </a:pPr>
            <a:r>
              <a:rPr lang="es-CO" sz="1700" dirty="0" smtClean="0"/>
              <a:t>1.6 </a:t>
            </a:r>
            <a:r>
              <a:rPr lang="es-CO" sz="1700" dirty="0"/>
              <a:t>Faltas relacionadas con la hacienda </a:t>
            </a:r>
            <a:r>
              <a:rPr lang="es-CO" sz="1700" dirty="0" smtClean="0"/>
              <a:t>publica.</a:t>
            </a:r>
          </a:p>
          <a:p>
            <a:pPr marL="0" indent="0">
              <a:buNone/>
            </a:pPr>
            <a:r>
              <a:rPr lang="es-CO" sz="1700" dirty="0" smtClean="0"/>
              <a:t>1.7 </a:t>
            </a:r>
            <a:r>
              <a:rPr lang="es-CO" sz="1700" dirty="0"/>
              <a:t>Falta relacionada con la acción de repetición</a:t>
            </a:r>
            <a:r>
              <a:rPr lang="es-CO" sz="1700" dirty="0" smtClean="0"/>
              <a:t>.</a:t>
            </a:r>
          </a:p>
          <a:p>
            <a:pPr marL="0" indent="0">
              <a:buNone/>
            </a:pPr>
            <a:r>
              <a:rPr lang="es-CO" sz="1700" dirty="0" smtClean="0"/>
              <a:t>1.8  </a:t>
            </a:r>
            <a:r>
              <a:rPr lang="es-CO" sz="1700" dirty="0"/>
              <a:t>Faltas relacionadas con la salud pública, los recursos naturales y el medio ambiente</a:t>
            </a:r>
            <a:r>
              <a:rPr lang="es-CO" sz="1700" dirty="0" smtClean="0"/>
              <a:t>.</a:t>
            </a:r>
          </a:p>
          <a:p>
            <a:pPr marL="0" indent="0">
              <a:buNone/>
            </a:pPr>
            <a:endParaRPr lang="es-CO" sz="1600" dirty="0" smtClean="0"/>
          </a:p>
          <a:p>
            <a:pPr marL="0" indent="0">
              <a:buNone/>
            </a:pPr>
            <a:endParaRPr lang="es-CO" sz="1600" dirty="0"/>
          </a:p>
          <a:p>
            <a:pPr marL="0" indent="0">
              <a:buNone/>
            </a:pPr>
            <a:endParaRPr lang="es-CO" sz="1600" b="1" dirty="0"/>
          </a:p>
          <a:p>
            <a:pPr marL="0" indent="0">
              <a:buNone/>
            </a:pPr>
            <a:endParaRPr lang="es-MX" sz="1600" dirty="0"/>
          </a:p>
          <a:p>
            <a:pPr marL="0" indent="0" algn="r">
              <a:buNone/>
            </a:pPr>
            <a:endParaRPr lang="es-CO" dirty="0"/>
          </a:p>
          <a:p>
            <a:pPr marL="0" indent="0" algn="just">
              <a:buNone/>
            </a:pPr>
            <a:endParaRPr lang="es-CO"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94182" y="5344160"/>
            <a:ext cx="1897818"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48391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3"/>
            <a:ext cx="9613861" cy="3793472"/>
          </a:xfrm>
        </p:spPr>
        <p:txBody>
          <a:bodyPr>
            <a:normAutofit/>
          </a:bodyPr>
          <a:lstStyle/>
          <a:p>
            <a:pPr marL="0" indent="0">
              <a:buNone/>
            </a:pPr>
            <a:r>
              <a:rPr lang="es-CO" sz="1600" b="1" dirty="0" smtClean="0"/>
              <a:t>Clasificación </a:t>
            </a:r>
            <a:r>
              <a:rPr lang="es-CO" sz="1600" b="1" dirty="0"/>
              <a:t>de las faltas disciplinarias.</a:t>
            </a:r>
            <a:r>
              <a:rPr lang="es-CO" sz="1600" dirty="0"/>
              <a:t> Las faltas disciplinarias son</a:t>
            </a:r>
            <a:r>
              <a:rPr lang="es-CO" sz="1600" dirty="0" smtClean="0"/>
              <a:t>:</a:t>
            </a:r>
          </a:p>
          <a:p>
            <a:pPr marL="0" indent="0">
              <a:buNone/>
            </a:pPr>
            <a:endParaRPr lang="es-CO" sz="1600" dirty="0"/>
          </a:p>
          <a:p>
            <a:pPr marL="342900" indent="-342900" algn="ctr">
              <a:buAutoNum type="arabicPeriod"/>
            </a:pPr>
            <a:r>
              <a:rPr lang="es-CO" sz="2000" b="1" dirty="0" smtClean="0"/>
              <a:t>Gravísimas. </a:t>
            </a:r>
          </a:p>
          <a:p>
            <a:pPr marL="0" indent="0">
              <a:buNone/>
            </a:pPr>
            <a:r>
              <a:rPr lang="es-CO" sz="2000" dirty="0" smtClean="0"/>
              <a:t>1.9 </a:t>
            </a:r>
            <a:r>
              <a:rPr lang="es-CO" sz="2000" dirty="0"/>
              <a:t>Faltas relacionadas con la intervención en política</a:t>
            </a:r>
            <a:r>
              <a:rPr lang="es-CO" sz="2000" dirty="0" smtClean="0"/>
              <a:t>.</a:t>
            </a:r>
          </a:p>
          <a:p>
            <a:pPr marL="0" indent="0">
              <a:buNone/>
            </a:pPr>
            <a:r>
              <a:rPr lang="es-CO" sz="2000" dirty="0" smtClean="0"/>
              <a:t>1.10 Faltas </a:t>
            </a:r>
            <a:r>
              <a:rPr lang="es-CO" sz="2000" dirty="0"/>
              <a:t>relacionadas con el servicio, la función y el trámite de asuntos oficiales</a:t>
            </a:r>
            <a:r>
              <a:rPr lang="es-CO" sz="2000" dirty="0" smtClean="0"/>
              <a:t>.</a:t>
            </a:r>
          </a:p>
          <a:p>
            <a:pPr marL="0" indent="0">
              <a:buNone/>
            </a:pPr>
            <a:r>
              <a:rPr lang="es-CO" sz="2000" dirty="0" smtClean="0"/>
              <a:t>1.11 </a:t>
            </a:r>
            <a:r>
              <a:rPr lang="es-CO" sz="2000" dirty="0"/>
              <a:t>Faltas relacionadas con la moralidad </a:t>
            </a:r>
            <a:r>
              <a:rPr lang="es-CO" sz="2000" dirty="0" smtClean="0"/>
              <a:t>publica</a:t>
            </a:r>
          </a:p>
          <a:p>
            <a:pPr marL="0" indent="0">
              <a:buNone/>
            </a:pPr>
            <a:r>
              <a:rPr lang="es-CO" sz="2000" dirty="0" smtClean="0"/>
              <a:t>1.12 Faltas </a:t>
            </a:r>
            <a:r>
              <a:rPr lang="es-CO" sz="2000" dirty="0"/>
              <a:t>atribuibles a los funcionarios judiciales y a los empleados </a:t>
            </a:r>
            <a:r>
              <a:rPr lang="es-CO" sz="2000" dirty="0" smtClean="0"/>
              <a:t>judiciales.</a:t>
            </a:r>
          </a:p>
          <a:p>
            <a:pPr marL="0" indent="0">
              <a:buNone/>
            </a:pPr>
            <a:r>
              <a:rPr lang="es-CO" sz="2000" dirty="0" smtClean="0"/>
              <a:t>1.13 </a:t>
            </a:r>
            <a:r>
              <a:rPr lang="es-CO" sz="2000" dirty="0"/>
              <a:t>Faltas relacionadas con el régimen penitenciario y carcelario</a:t>
            </a:r>
            <a:r>
              <a:rPr lang="es-CO" sz="2000" dirty="0" smtClean="0"/>
              <a:t>.</a:t>
            </a:r>
          </a:p>
          <a:p>
            <a:pPr marL="0" indent="0">
              <a:buNone/>
            </a:pPr>
            <a:r>
              <a:rPr lang="es-CO" sz="2000" dirty="0" smtClean="0"/>
              <a:t>1.14 </a:t>
            </a:r>
            <a:r>
              <a:rPr lang="es-CO" sz="2000" dirty="0"/>
              <a:t>Faltas que coinciden con descripciones típicas de la ley penal.</a:t>
            </a:r>
            <a:endParaRPr lang="es-CO" sz="2000" dirty="0" smtClean="0"/>
          </a:p>
          <a:p>
            <a:pPr marL="0" indent="0">
              <a:buNone/>
            </a:pPr>
            <a:endParaRPr lang="es-CO" sz="1600" dirty="0"/>
          </a:p>
          <a:p>
            <a:pPr marL="0" indent="0">
              <a:buNone/>
            </a:pPr>
            <a:endParaRPr lang="es-CO" sz="1600" dirty="0" smtClean="0"/>
          </a:p>
          <a:p>
            <a:pPr marL="0" indent="0">
              <a:buNone/>
            </a:pPr>
            <a:endParaRPr lang="es-CO" sz="1600" dirty="0"/>
          </a:p>
          <a:p>
            <a:pPr marL="0" indent="0">
              <a:buNone/>
            </a:pPr>
            <a:endParaRPr lang="es-CO" sz="1600" b="1" dirty="0"/>
          </a:p>
          <a:p>
            <a:pPr marL="0" indent="0">
              <a:buNone/>
            </a:pPr>
            <a:endParaRPr lang="es-MX" sz="1600" dirty="0"/>
          </a:p>
          <a:p>
            <a:pPr marL="0" indent="0" algn="r">
              <a:buNone/>
            </a:pPr>
            <a:endParaRPr lang="es-CO" dirty="0"/>
          </a:p>
          <a:p>
            <a:pPr marL="0" indent="0" algn="just">
              <a:buNone/>
            </a:pPr>
            <a:endParaRPr lang="es-CO"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94182" y="5344160"/>
            <a:ext cx="1897818"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339565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3"/>
            <a:ext cx="9613861" cy="2788920"/>
          </a:xfrm>
        </p:spPr>
        <p:txBody>
          <a:bodyPr>
            <a:normAutofit/>
          </a:bodyPr>
          <a:lstStyle/>
          <a:p>
            <a:pPr marL="0" indent="0">
              <a:buNone/>
            </a:pPr>
            <a:r>
              <a:rPr lang="es-MX" sz="2800" dirty="0" smtClean="0"/>
              <a:t>Código General Disciplinario.</a:t>
            </a:r>
          </a:p>
          <a:p>
            <a:pPr marL="0" indent="0">
              <a:buNone/>
            </a:pPr>
            <a:endParaRPr lang="es-MX" sz="2800" dirty="0"/>
          </a:p>
          <a:p>
            <a:pPr marL="0" indent="0">
              <a:buNone/>
            </a:pPr>
            <a:r>
              <a:rPr lang="es-MX" sz="2800" dirty="0" smtClean="0"/>
              <a:t>Ley 1952 del 2019.</a:t>
            </a:r>
            <a:endParaRPr lang="es-MX" sz="2800"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47796" y="5344160"/>
            <a:ext cx="1644203"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234748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3"/>
            <a:ext cx="9613861" cy="3793472"/>
          </a:xfrm>
        </p:spPr>
        <p:txBody>
          <a:bodyPr>
            <a:normAutofit lnSpcReduction="10000"/>
          </a:bodyPr>
          <a:lstStyle/>
          <a:p>
            <a:pPr marL="0" indent="0">
              <a:buNone/>
            </a:pPr>
            <a:r>
              <a:rPr lang="es-CO" sz="2600" b="1" dirty="0" smtClean="0"/>
              <a:t>Clasificación </a:t>
            </a:r>
            <a:r>
              <a:rPr lang="es-CO" sz="2600" b="1" dirty="0"/>
              <a:t>de las faltas disciplinarias.</a:t>
            </a:r>
            <a:r>
              <a:rPr lang="es-CO" sz="2600" dirty="0"/>
              <a:t> Las faltas disciplinarias son</a:t>
            </a:r>
            <a:r>
              <a:rPr lang="es-CO" sz="2600" dirty="0" smtClean="0"/>
              <a:t>:</a:t>
            </a:r>
          </a:p>
          <a:p>
            <a:pPr marL="0" indent="0">
              <a:buNone/>
            </a:pPr>
            <a:endParaRPr lang="es-CO" sz="2600" dirty="0"/>
          </a:p>
          <a:p>
            <a:pPr marL="0" indent="0" algn="ctr">
              <a:buNone/>
            </a:pPr>
            <a:r>
              <a:rPr lang="es-CO" sz="2600" dirty="0" smtClean="0"/>
              <a:t>2. </a:t>
            </a:r>
            <a:r>
              <a:rPr lang="es-CO" sz="2600" b="1" dirty="0"/>
              <a:t>FALTAS GRAVES Y </a:t>
            </a:r>
            <a:r>
              <a:rPr lang="es-CO" sz="2600" b="1" dirty="0" smtClean="0"/>
              <a:t>LEVES</a:t>
            </a:r>
          </a:p>
          <a:p>
            <a:pPr marL="0" indent="0" algn="just">
              <a:buNone/>
            </a:pPr>
            <a:endParaRPr lang="es-CO" sz="2600" b="1" dirty="0" smtClean="0"/>
          </a:p>
          <a:p>
            <a:pPr marL="0" indent="0" algn="just">
              <a:buNone/>
            </a:pPr>
            <a:r>
              <a:rPr lang="es-CO" sz="2600" b="1" dirty="0" smtClean="0"/>
              <a:t>Faltas graves y leves.</a:t>
            </a:r>
            <a:r>
              <a:rPr lang="es-CO" sz="2600" dirty="0" smtClean="0"/>
              <a:t> Constituye falta disciplinaria grave o leve, el incumplimiento de los deberes, el abuso de los derechos, la extralimitación de las funciones, o la incursión en prohibiciones, salvo que la conducta este prevista como falta gravísima.</a:t>
            </a:r>
          </a:p>
          <a:p>
            <a:pPr marL="0" indent="0">
              <a:buNone/>
            </a:pPr>
            <a:endParaRPr lang="es-CO" sz="1600" dirty="0" smtClean="0"/>
          </a:p>
          <a:p>
            <a:pPr marL="0" indent="0">
              <a:buNone/>
            </a:pPr>
            <a:endParaRPr lang="es-CO" sz="1600" dirty="0"/>
          </a:p>
          <a:p>
            <a:pPr marL="0" indent="0">
              <a:buNone/>
            </a:pPr>
            <a:endParaRPr lang="es-CO" sz="1600" b="1" dirty="0"/>
          </a:p>
          <a:p>
            <a:pPr marL="0" indent="0">
              <a:buNone/>
            </a:pPr>
            <a:endParaRPr lang="es-MX" sz="1600" dirty="0"/>
          </a:p>
          <a:p>
            <a:pPr marL="0" indent="0" algn="r">
              <a:buNone/>
            </a:pPr>
            <a:endParaRPr lang="es-CO" dirty="0"/>
          </a:p>
          <a:p>
            <a:pPr marL="0" indent="0" algn="just">
              <a:buNone/>
            </a:pPr>
            <a:endParaRPr lang="es-CO"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94182" y="5344160"/>
            <a:ext cx="1897818"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930670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521127"/>
          </a:xfrm>
        </p:spPr>
        <p:txBody>
          <a:bodyPr>
            <a:normAutofit lnSpcReduction="10000"/>
          </a:bodyPr>
          <a:lstStyle/>
          <a:p>
            <a:pPr marL="0" lvl="0" indent="0">
              <a:buNone/>
            </a:pPr>
            <a:r>
              <a:rPr lang="es-ES" b="1" dirty="0" smtClean="0"/>
              <a:t>1. OBJETIVO </a:t>
            </a:r>
            <a:endParaRPr lang="es-CO" dirty="0"/>
          </a:p>
          <a:p>
            <a:pPr marL="0" indent="0">
              <a:buNone/>
            </a:pPr>
            <a:r>
              <a:rPr lang="es-ES" dirty="0"/>
              <a:t> </a:t>
            </a:r>
            <a:endParaRPr lang="es-CO" dirty="0"/>
          </a:p>
          <a:p>
            <a:pPr marL="0" indent="0" algn="just">
              <a:buNone/>
            </a:pPr>
            <a:r>
              <a:rPr lang="es-ES" dirty="0"/>
              <a:t>A través de este procedimiento se busca describir los pasos para realizar y tramitar la investigación y/o establecer sanción a los funcionarios debido a las conductas originadas por el incumplimiento de sus deberes funcionales, la extralimitación en el ejercicio de derechos y funciones, la violación de los regímenes de prohibiciones, de inhabilidades, incompatibilidades, impedimento y conflicto de intereses y demás normas imperativas de acuerdo con lo dispuesto en la ley 1952 de 2019 y demás normas concordantes, con la finalidad de proteger la función pública y ejercer la acción disciplinaria sobre las actuaciones de los servidores públicos de la Contraloría Municipal de Pereira.</a:t>
            </a:r>
            <a:endParaRPr lang="es-CO" dirty="0"/>
          </a:p>
          <a:p>
            <a:pPr mar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94182" y="5344160"/>
            <a:ext cx="1897818"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MANUAL DEL PROCESO DISICPLINARIO INTERNO CMP</a:t>
            </a:r>
            <a:endParaRPr lang="es-CO" dirty="0"/>
          </a:p>
        </p:txBody>
      </p:sp>
    </p:spTree>
    <p:extLst>
      <p:ext uri="{BB962C8B-B14F-4D97-AF65-F5344CB8AC3E}">
        <p14:creationId xmlns:p14="http://schemas.microsoft.com/office/powerpoint/2010/main" val="929512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381981"/>
          </a:xfrm>
        </p:spPr>
        <p:txBody>
          <a:bodyPr>
            <a:normAutofit fontScale="92500" lnSpcReduction="10000"/>
          </a:bodyPr>
          <a:lstStyle/>
          <a:p>
            <a:pPr marL="0" indent="0" algn="just">
              <a:buNone/>
            </a:pPr>
            <a:r>
              <a:rPr lang="es-ES" dirty="0"/>
              <a:t> </a:t>
            </a:r>
            <a:r>
              <a:rPr lang="es-ES" dirty="0" smtClean="0"/>
              <a:t>2. </a:t>
            </a:r>
            <a:r>
              <a:rPr lang="es-ES" b="1" dirty="0" smtClean="0"/>
              <a:t>ALCANCE</a:t>
            </a:r>
            <a:r>
              <a:rPr lang="es-ES" dirty="0"/>
              <a:t> </a:t>
            </a:r>
            <a:endParaRPr lang="es-ES" dirty="0" smtClean="0"/>
          </a:p>
          <a:p>
            <a:pPr marL="0" indent="0" algn="just">
              <a:buNone/>
            </a:pPr>
            <a:endParaRPr lang="es-CO" dirty="0"/>
          </a:p>
          <a:p>
            <a:pPr marL="0" indent="0" algn="just">
              <a:buNone/>
            </a:pPr>
            <a:r>
              <a:rPr lang="es-ES" dirty="0"/>
              <a:t>Este procedimiento será aplicado a todas las actividades que ejecute </a:t>
            </a:r>
            <a:r>
              <a:rPr lang="es-ES" dirty="0" smtClean="0"/>
              <a:t>en el proceso </a:t>
            </a:r>
            <a:r>
              <a:rPr lang="es-ES" dirty="0"/>
              <a:t>disciplinario de la Contraloría Municipal de Pereira desde que se recibe la solicitud o requerimiento y demás documentos y sus anexos hasta que se expide y envía el concepto jurídico, la respuesta a dicha solicitud o se realiza el trámite correspondiente, así mismo aplicará a los servidores públicos de la entidad. El proceso disciplinario inicia de oficio, con ocasión de una queja o informe de servidor público. La evaluación de la queja puede dar lugar a un auto inhibitorio, auto de indagación preliminar, auto de investigación disciplinaria, auto por remisión de competencia. Igualmente concluye con auto de terminación y/o archivo, fallo sancionatorio o absolutorio.</a:t>
            </a:r>
            <a:endParaRPr lang="es-CO" dirty="0"/>
          </a:p>
          <a:p>
            <a:pPr marL="0" indent="0" algn="just">
              <a:buNone/>
            </a:pPr>
            <a:r>
              <a:rPr lang="es-ES" dirty="0"/>
              <a:t> </a:t>
            </a:r>
            <a:endParaRPr lang="es-CO" dirty="0"/>
          </a:p>
          <a:p>
            <a:pPr mar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94182" y="5344160"/>
            <a:ext cx="1897818"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a:t>MANUAL DEL PROCESO DISICPLINARIO INTERNO CMP</a:t>
            </a:r>
          </a:p>
        </p:txBody>
      </p:sp>
    </p:spTree>
    <p:extLst>
      <p:ext uri="{BB962C8B-B14F-4D97-AF65-F5344CB8AC3E}">
        <p14:creationId xmlns:p14="http://schemas.microsoft.com/office/powerpoint/2010/main" val="18150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381981"/>
          </a:xfrm>
        </p:spPr>
        <p:txBody>
          <a:bodyPr>
            <a:normAutofit/>
          </a:bodyPr>
          <a:lstStyle/>
          <a:p>
            <a:pPr marL="0" indent="0">
              <a:buNone/>
            </a:pPr>
            <a:r>
              <a:rPr lang="es-ES" b="1" dirty="0" smtClean="0"/>
              <a:t>3.</a:t>
            </a:r>
            <a:r>
              <a:rPr lang="es-ES" b="1" dirty="0"/>
              <a:t> RESPONSABILIDAD </a:t>
            </a:r>
            <a:endParaRPr lang="es-CO" dirty="0"/>
          </a:p>
          <a:p>
            <a:pPr marL="0" indent="0">
              <a:buNone/>
            </a:pPr>
            <a:r>
              <a:rPr lang="es-CO" dirty="0"/>
              <a:t> </a:t>
            </a:r>
          </a:p>
          <a:p>
            <a:r>
              <a:rPr lang="es-CO" dirty="0"/>
              <a:t>Atapa de </a:t>
            </a:r>
            <a:r>
              <a:rPr lang="es-CO" dirty="0" smtClean="0"/>
              <a:t>Instrucción - Jefe </a:t>
            </a:r>
            <a:r>
              <a:rPr lang="es-CO" dirty="0"/>
              <a:t>de Oficina Asesora </a:t>
            </a:r>
            <a:r>
              <a:rPr lang="es-CO" dirty="0" smtClean="0"/>
              <a:t>Jurídica</a:t>
            </a:r>
            <a:endParaRPr lang="es-CO" dirty="0"/>
          </a:p>
          <a:p>
            <a:r>
              <a:rPr lang="es-CO" dirty="0" smtClean="0"/>
              <a:t>Etapa </a:t>
            </a:r>
            <a:r>
              <a:rPr lang="es-CO" dirty="0"/>
              <a:t>de </a:t>
            </a:r>
            <a:r>
              <a:rPr lang="es-CO" dirty="0" smtClean="0"/>
              <a:t>Juzgamiento – Subcontralor (a) </a:t>
            </a:r>
            <a:r>
              <a:rPr lang="es-CO" dirty="0"/>
              <a:t> </a:t>
            </a:r>
          </a:p>
          <a:p>
            <a:r>
              <a:rPr lang="es-CO" dirty="0"/>
              <a:t>Etapa de Doble </a:t>
            </a:r>
            <a:r>
              <a:rPr lang="es-CO" dirty="0" smtClean="0"/>
              <a:t>Instancia- Contralor </a:t>
            </a:r>
            <a:r>
              <a:rPr lang="es-CO" dirty="0"/>
              <a:t>Municipal de Pereira</a:t>
            </a:r>
          </a:p>
          <a:p>
            <a:endParaRPr lang="es-CO" dirty="0"/>
          </a:p>
          <a:p>
            <a:pPr mar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63707" y="5344160"/>
            <a:ext cx="1528292"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a:t>MANUAL DEL PROCESO DISICPLINARIO INTERNO CMP</a:t>
            </a:r>
            <a:endParaRPr lang="es-CO" dirty="0"/>
          </a:p>
        </p:txBody>
      </p:sp>
    </p:spTree>
    <p:extLst>
      <p:ext uri="{BB962C8B-B14F-4D97-AF65-F5344CB8AC3E}">
        <p14:creationId xmlns:p14="http://schemas.microsoft.com/office/powerpoint/2010/main" val="4104122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841718" cy="4381981"/>
          </a:xfrm>
        </p:spPr>
        <p:txBody>
          <a:bodyPr>
            <a:normAutofit lnSpcReduction="10000"/>
          </a:bodyPr>
          <a:lstStyle/>
          <a:p>
            <a:pPr marL="0" lvl="0" indent="0">
              <a:buNone/>
            </a:pPr>
            <a:r>
              <a:rPr lang="es-ES" b="1" dirty="0" smtClean="0"/>
              <a:t>4. </a:t>
            </a:r>
            <a:r>
              <a:rPr lang="es-ES" b="1" dirty="0"/>
              <a:t> </a:t>
            </a:r>
            <a:r>
              <a:rPr lang="es-ES" b="1" dirty="0" smtClean="0"/>
              <a:t>GENERALIDADES</a:t>
            </a:r>
            <a:endParaRPr lang="es-CO" dirty="0"/>
          </a:p>
          <a:p>
            <a:pPr lvl="0"/>
            <a:endParaRPr lang="es-CO" dirty="0"/>
          </a:p>
          <a:p>
            <a:pPr marL="0" indent="0" algn="just">
              <a:buNone/>
            </a:pPr>
            <a:r>
              <a:rPr lang="es-ES" dirty="0"/>
              <a:t>En toda entidad del Estado debe existir, por mandato constitucional y legal, una oficina </a:t>
            </a:r>
            <a:r>
              <a:rPr lang="es-ES" dirty="0" smtClean="0"/>
              <a:t>del más alto nivel, </a:t>
            </a:r>
            <a:r>
              <a:rPr lang="es-ES" dirty="0"/>
              <a:t>autónoma e independiente, encargada de conocer y de fallar, en primera instancia, todos los procesos disciplinarios que se adelanten contra sus servidores y ex servidores públicos. En este caso, la entidad cuenta </a:t>
            </a:r>
            <a:r>
              <a:rPr lang="es-ES" dirty="0" smtClean="0"/>
              <a:t> con la Oficina Jurídica y Subcontraloria, quienes serán los competentes </a:t>
            </a:r>
            <a:r>
              <a:rPr lang="es-ES" dirty="0"/>
              <a:t>para conocer y tramitar el proceso disciplinario.  </a:t>
            </a:r>
            <a:endParaRPr lang="es-CO" dirty="0"/>
          </a:p>
          <a:p>
            <a:pPr marL="0" indent="0" algn="just">
              <a:buNone/>
            </a:pPr>
            <a:r>
              <a:rPr lang="es-ES" dirty="0"/>
              <a:t>En todos los trámites que realice </a:t>
            </a:r>
            <a:r>
              <a:rPr lang="es-ES" dirty="0" smtClean="0"/>
              <a:t>deberán </a:t>
            </a:r>
            <a:r>
              <a:rPr lang="es-ES" dirty="0"/>
              <a:t>garantizarse el debido proceso, el derecho de defensa, la presunción de inocencia y demás derechos procesales en materia disciplinaria.</a:t>
            </a:r>
            <a:endParaRPr lang="es-CO" dirty="0"/>
          </a:p>
          <a:p>
            <a:pPr mar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63706" y="5344160"/>
            <a:ext cx="1528293"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a:t>MANUAL DEL PROCESO DISICPLINARIO INTERNO CMP</a:t>
            </a:r>
            <a:endParaRPr lang="es-CO" dirty="0"/>
          </a:p>
        </p:txBody>
      </p:sp>
    </p:spTree>
    <p:extLst>
      <p:ext uri="{BB962C8B-B14F-4D97-AF65-F5344CB8AC3E}">
        <p14:creationId xmlns:p14="http://schemas.microsoft.com/office/powerpoint/2010/main" val="85370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381981"/>
          </a:xfrm>
        </p:spPr>
        <p:txBody>
          <a:bodyPr>
            <a:normAutofit/>
          </a:bodyPr>
          <a:lstStyle/>
          <a:p>
            <a:pPr marL="0" indent="0">
              <a:buNone/>
            </a:pPr>
            <a:r>
              <a:rPr lang="es-ES" b="1" dirty="0" smtClean="0"/>
              <a:t>5. DESCRIPCIÓN </a:t>
            </a:r>
            <a:endParaRPr lang="es-CO" dirty="0"/>
          </a:p>
          <a:p>
            <a:pPr marL="0" indent="0">
              <a:buNone/>
            </a:pPr>
            <a:endParaRPr lang="es-CO" dirty="0"/>
          </a:p>
          <a:p>
            <a:pPr marL="0" indent="0">
              <a:buNone/>
            </a:pPr>
            <a:r>
              <a:rPr lang="es-CO" b="1" dirty="0"/>
              <a:t>5.1 PROCEDIMIENTO FASE DE INSTRUCCIÓN</a:t>
            </a:r>
            <a:r>
              <a:rPr lang="es-CO" b="1" dirty="0" smtClean="0"/>
              <a:t>.</a:t>
            </a:r>
          </a:p>
          <a:p>
            <a:pPr marL="0" indent="0">
              <a:buNone/>
            </a:pPr>
            <a:r>
              <a:rPr lang="es-CO" b="1" dirty="0" smtClean="0"/>
              <a:t>5.2 </a:t>
            </a:r>
            <a:r>
              <a:rPr lang="es-CO" b="1" dirty="0"/>
              <a:t>PROCEDIMIENTO FASE DE JUZGAMIENTO</a:t>
            </a:r>
            <a:r>
              <a:rPr lang="es-CO" b="1" dirty="0" smtClean="0"/>
              <a:t>.</a:t>
            </a:r>
            <a:endParaRPr lang="es-CO" dirty="0" smtClean="0"/>
          </a:p>
          <a:p>
            <a:pPr marL="0" indent="0">
              <a:buNone/>
            </a:pPr>
            <a:r>
              <a:rPr lang="es-ES" b="1" dirty="0"/>
              <a:t>5.3 PROCEDIMIENTO FASE VERBAL. </a:t>
            </a:r>
            <a:endParaRPr lang="es-CO" dirty="0"/>
          </a:p>
          <a:p>
            <a:pPr marL="0" indent="0">
              <a:buNone/>
            </a:pPr>
            <a:endParaRPr lang="es-CO" dirty="0"/>
          </a:p>
          <a:p>
            <a:endParaRPr lang="es-CO" dirty="0"/>
          </a:p>
          <a:p>
            <a:pPr marL="0" lv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40980" y="5344160"/>
            <a:ext cx="1451020"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a:t>MANUAL DEL PROCESO DISICPLINARIO INTERNO CMP</a:t>
            </a:r>
            <a:endParaRPr lang="es-CO" dirty="0"/>
          </a:p>
        </p:txBody>
      </p:sp>
    </p:spTree>
    <p:extLst>
      <p:ext uri="{BB962C8B-B14F-4D97-AF65-F5344CB8AC3E}">
        <p14:creationId xmlns:p14="http://schemas.microsoft.com/office/powerpoint/2010/main" val="1153922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381981"/>
          </a:xfrm>
        </p:spPr>
        <p:txBody>
          <a:bodyPr>
            <a:normAutofit/>
          </a:bodyPr>
          <a:lstStyle/>
          <a:p>
            <a:pPr marL="0" indent="0">
              <a:buNone/>
            </a:pPr>
            <a:endParaRPr lang="es-CO" dirty="0"/>
          </a:p>
          <a:p>
            <a:endParaRPr lang="es-CO" dirty="0"/>
          </a:p>
          <a:p>
            <a:pPr marL="0" lv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25070" y="5384800"/>
            <a:ext cx="1566930" cy="133405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a:t>MANUAL DEL PROCESO DISICPLINARIO INTERNO CMP</a:t>
            </a:r>
            <a:endParaRPr lang="es-CO" dirty="0"/>
          </a:p>
        </p:txBody>
      </p:sp>
      <p:pic>
        <p:nvPicPr>
          <p:cNvPr id="2" name="Imagen 1"/>
          <p:cNvPicPr>
            <a:picLocks noChangeAspect="1"/>
          </p:cNvPicPr>
          <p:nvPr/>
        </p:nvPicPr>
        <p:blipFill rotWithShape="1">
          <a:blip r:embed="rId3"/>
          <a:srcRect l="7999" t="24284" r="50284" b="22060"/>
          <a:stretch/>
        </p:blipFill>
        <p:spPr>
          <a:xfrm>
            <a:off x="0" y="1971040"/>
            <a:ext cx="10485120" cy="4886959"/>
          </a:xfrm>
          <a:prstGeom prst="rect">
            <a:avLst/>
          </a:prstGeom>
        </p:spPr>
      </p:pic>
    </p:spTree>
    <p:extLst>
      <p:ext uri="{BB962C8B-B14F-4D97-AF65-F5344CB8AC3E}">
        <p14:creationId xmlns:p14="http://schemas.microsoft.com/office/powerpoint/2010/main" val="2879932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381981"/>
          </a:xfrm>
        </p:spPr>
        <p:txBody>
          <a:bodyPr>
            <a:normAutofit/>
          </a:bodyPr>
          <a:lstStyle/>
          <a:p>
            <a:pPr marL="0" indent="0">
              <a:buNone/>
            </a:pPr>
            <a:endParaRPr lang="es-CO" dirty="0"/>
          </a:p>
          <a:p>
            <a:endParaRPr lang="es-CO" dirty="0"/>
          </a:p>
          <a:p>
            <a:pPr marL="0" lv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3858" y="5357039"/>
            <a:ext cx="1438141"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a:t>MANUAL DEL PROCESO DISICPLINARIO INTERNO CMP</a:t>
            </a:r>
            <a:endParaRPr lang="es-CO" dirty="0"/>
          </a:p>
        </p:txBody>
      </p:sp>
      <p:pic>
        <p:nvPicPr>
          <p:cNvPr id="7" name="Imagen 6"/>
          <p:cNvPicPr>
            <a:picLocks noChangeAspect="1"/>
          </p:cNvPicPr>
          <p:nvPr/>
        </p:nvPicPr>
        <p:blipFill rotWithShape="1">
          <a:blip r:embed="rId3"/>
          <a:srcRect l="50666" t="22801" r="8000" b="7535"/>
          <a:stretch/>
        </p:blipFill>
        <p:spPr>
          <a:xfrm>
            <a:off x="0" y="1943652"/>
            <a:ext cx="10464800" cy="4914347"/>
          </a:xfrm>
          <a:prstGeom prst="rect">
            <a:avLst/>
          </a:prstGeom>
        </p:spPr>
      </p:pic>
    </p:spTree>
    <p:extLst>
      <p:ext uri="{BB962C8B-B14F-4D97-AF65-F5344CB8AC3E}">
        <p14:creationId xmlns:p14="http://schemas.microsoft.com/office/powerpoint/2010/main" val="2632179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381981"/>
          </a:xfrm>
        </p:spPr>
        <p:txBody>
          <a:bodyPr>
            <a:normAutofit/>
          </a:bodyPr>
          <a:lstStyle/>
          <a:p>
            <a:pPr marL="0" indent="0">
              <a:buNone/>
            </a:pPr>
            <a:endParaRPr lang="es-CO" dirty="0"/>
          </a:p>
          <a:p>
            <a:endParaRPr lang="es-CO" dirty="0"/>
          </a:p>
          <a:p>
            <a:pPr marL="0" lv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15222" y="5344160"/>
            <a:ext cx="1476777"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a:t>MANUAL DEL PROCESO DISICPLINARIO INTERNO CMP</a:t>
            </a:r>
            <a:endParaRPr lang="es-CO" dirty="0"/>
          </a:p>
        </p:txBody>
      </p:sp>
      <p:pic>
        <p:nvPicPr>
          <p:cNvPr id="2" name="Imagen 1"/>
          <p:cNvPicPr>
            <a:picLocks noChangeAspect="1"/>
          </p:cNvPicPr>
          <p:nvPr/>
        </p:nvPicPr>
        <p:blipFill rotWithShape="1">
          <a:blip r:embed="rId3"/>
          <a:srcRect l="8152" t="23456" r="50250" b="7929"/>
          <a:stretch/>
        </p:blipFill>
        <p:spPr>
          <a:xfrm>
            <a:off x="-1" y="1991360"/>
            <a:ext cx="10509161" cy="4866640"/>
          </a:xfrm>
          <a:prstGeom prst="rect">
            <a:avLst/>
          </a:prstGeom>
        </p:spPr>
      </p:pic>
    </p:spTree>
    <p:extLst>
      <p:ext uri="{BB962C8B-B14F-4D97-AF65-F5344CB8AC3E}">
        <p14:creationId xmlns:p14="http://schemas.microsoft.com/office/powerpoint/2010/main" val="3159522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381981"/>
          </a:xfrm>
        </p:spPr>
        <p:txBody>
          <a:bodyPr>
            <a:normAutofit/>
          </a:bodyPr>
          <a:lstStyle/>
          <a:p>
            <a:pPr marL="0" indent="0">
              <a:buNone/>
            </a:pPr>
            <a:endParaRPr lang="es-CO" dirty="0"/>
          </a:p>
          <a:p>
            <a:endParaRPr lang="es-CO" dirty="0"/>
          </a:p>
          <a:p>
            <a:pPr marL="0" lv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15222" y="5344160"/>
            <a:ext cx="1476777"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a:t>MANUAL DEL PROCESO DISICPLINARIO INTERNO CMP</a:t>
            </a:r>
            <a:endParaRPr lang="es-CO" dirty="0"/>
          </a:p>
        </p:txBody>
      </p:sp>
      <p:pic>
        <p:nvPicPr>
          <p:cNvPr id="7" name="Imagen 6"/>
          <p:cNvPicPr>
            <a:picLocks noChangeAspect="1"/>
          </p:cNvPicPr>
          <p:nvPr/>
        </p:nvPicPr>
        <p:blipFill rotWithShape="1">
          <a:blip r:embed="rId3"/>
          <a:srcRect l="50333" t="27841" r="16833" b="8721"/>
          <a:stretch/>
        </p:blipFill>
        <p:spPr>
          <a:xfrm>
            <a:off x="0" y="1991359"/>
            <a:ext cx="10464800" cy="4866641"/>
          </a:xfrm>
          <a:prstGeom prst="rect">
            <a:avLst/>
          </a:prstGeom>
        </p:spPr>
      </p:pic>
    </p:spTree>
    <p:extLst>
      <p:ext uri="{BB962C8B-B14F-4D97-AF65-F5344CB8AC3E}">
        <p14:creationId xmlns:p14="http://schemas.microsoft.com/office/powerpoint/2010/main" val="58675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521127"/>
          </a:xfrm>
        </p:spPr>
        <p:txBody>
          <a:bodyPr>
            <a:normAutofit/>
          </a:bodyPr>
          <a:lstStyle/>
          <a:p>
            <a:pPr marL="0" indent="0">
              <a:buNone/>
            </a:pPr>
            <a:r>
              <a:rPr lang="es-CO" b="1" dirty="0"/>
              <a:t>Garantía de la función </a:t>
            </a:r>
            <a:r>
              <a:rPr lang="es-CO" b="1" dirty="0" smtClean="0"/>
              <a:t>pública.</a:t>
            </a:r>
            <a:endParaRPr lang="es-CO" dirty="0" smtClean="0"/>
          </a:p>
          <a:p>
            <a:pPr marL="0" indent="0">
              <a:buNone/>
            </a:pPr>
            <a:endParaRPr lang="es-CO" dirty="0" smtClean="0"/>
          </a:p>
          <a:p>
            <a:pPr marL="0" indent="0" algn="just">
              <a:buNone/>
            </a:pPr>
            <a:r>
              <a:rPr lang="es-CO" dirty="0" smtClean="0"/>
              <a:t>Con </a:t>
            </a:r>
            <a:r>
              <a:rPr lang="es-CO" dirty="0"/>
              <a:t>el fin de salvaguardar la moralidad pública, transparencia, objetividad, legalidad, honradez, lealtad, igualdad, imparcialidad, celeridad, publicidad, economía, neutralidad, eficacia y eficiencia que debe observar en el desempeño de su empleo, cargo o función, el sujeto disciplinable ejercerá los derechos, cumplirá los deberes, respetará las prohibiciones y acatará el régimen de inhabilidades, incompatibles, impedimentos y conflictos de intereses, establecidos en la Constitución Política y en las Leyes.</a:t>
            </a: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94182" y="5344160"/>
            <a:ext cx="1897818"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2362514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281439"/>
            <a:ext cx="9613861" cy="4029210"/>
          </a:xfrm>
        </p:spPr>
        <p:txBody>
          <a:bodyPr>
            <a:normAutofit/>
          </a:bodyPr>
          <a:lstStyle/>
          <a:p>
            <a:pPr marL="0" indent="0">
              <a:buNone/>
            </a:pPr>
            <a:r>
              <a:rPr lang="es-CO" dirty="0" smtClean="0"/>
              <a:t>FASES DEL PROCESO</a:t>
            </a:r>
          </a:p>
          <a:p>
            <a:pPr marL="457200" indent="-457200" algn="ctr">
              <a:buAutoNum type="arabicPeriod"/>
            </a:pPr>
            <a:r>
              <a:rPr lang="es-CO" dirty="0" smtClean="0"/>
              <a:t>ETAPA DE INSTRUCCIÓN  </a:t>
            </a:r>
          </a:p>
          <a:p>
            <a:pPr marL="0" indent="0">
              <a:buNone/>
            </a:pPr>
            <a:r>
              <a:rPr lang="es-CO" dirty="0" smtClean="0"/>
              <a:t>I</a:t>
            </a:r>
            <a:r>
              <a:rPr lang="es-CO" b="1" dirty="0" smtClean="0"/>
              <a:t>NDAGACION </a:t>
            </a:r>
            <a:r>
              <a:rPr lang="es-CO" b="1" dirty="0"/>
              <a:t>PREVIA</a:t>
            </a:r>
            <a:endParaRPr lang="es-CO" dirty="0"/>
          </a:p>
          <a:p>
            <a:pPr marL="0" indent="0" algn="just">
              <a:buNone/>
            </a:pPr>
            <a:r>
              <a:rPr lang="es-CO" sz="2000" b="1" dirty="0" smtClean="0"/>
              <a:t>Procedencia</a:t>
            </a:r>
            <a:r>
              <a:rPr lang="es-CO" sz="2000" b="1" dirty="0"/>
              <a:t>, objetivo y trámite de la indagación previa.</a:t>
            </a:r>
            <a:r>
              <a:rPr lang="es-CO" sz="2000" dirty="0"/>
              <a:t> En caso de duda sobre la identificación o individualización del posible autor de una falta disciplinaria, se adelantará indagación previa.</a:t>
            </a:r>
          </a:p>
          <a:p>
            <a:pPr marL="0" indent="0" algn="just">
              <a:buNone/>
            </a:pPr>
            <a:r>
              <a:rPr lang="es-CO" sz="2000" dirty="0" smtClean="0"/>
              <a:t>La </a:t>
            </a:r>
            <a:r>
              <a:rPr lang="es-CO" sz="2000" dirty="0"/>
              <a:t>indagación previa tendrá una duración de seis (6) meses y culminará con el archivo definitivo o auto de apertura de investigación. Cuando se trate de investigaciones por violación a los Derechos Humanos o al Derecho Internacional Humanitario, el termino de indagación previa podrá extenderse a otros seis (6) meses.</a:t>
            </a:r>
          </a:p>
          <a:p>
            <a:pPr marL="0" lv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02344" y="5344160"/>
            <a:ext cx="1489656"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a:t>MANUAL DEL PROCESO DISICPLINARIO INTERNO CMP</a:t>
            </a:r>
            <a:endParaRPr lang="es-CO" dirty="0"/>
          </a:p>
        </p:txBody>
      </p:sp>
    </p:spTree>
    <p:extLst>
      <p:ext uri="{BB962C8B-B14F-4D97-AF65-F5344CB8AC3E}">
        <p14:creationId xmlns:p14="http://schemas.microsoft.com/office/powerpoint/2010/main" val="3982648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381981"/>
          </a:xfrm>
        </p:spPr>
        <p:txBody>
          <a:bodyPr>
            <a:normAutofit/>
          </a:bodyPr>
          <a:lstStyle/>
          <a:p>
            <a:pPr marL="0" indent="0">
              <a:buNone/>
            </a:pPr>
            <a:r>
              <a:rPr lang="es-CO" dirty="0" smtClean="0"/>
              <a:t>FASES DEL PROCESO</a:t>
            </a:r>
          </a:p>
          <a:p>
            <a:pPr marL="0" indent="0">
              <a:buNone/>
            </a:pPr>
            <a:endParaRPr lang="es-CO" sz="2000" b="1" dirty="0" smtClean="0"/>
          </a:p>
          <a:p>
            <a:pPr marL="0" indent="0">
              <a:buNone/>
            </a:pPr>
            <a:r>
              <a:rPr lang="es-CO" sz="2000" b="1" dirty="0" smtClean="0"/>
              <a:t>INVESTIGACION DISCIPLINARIA</a:t>
            </a:r>
          </a:p>
          <a:p>
            <a:pPr marL="0" indent="0">
              <a:buNone/>
            </a:pPr>
            <a:endParaRPr lang="es-CO" sz="2000" dirty="0"/>
          </a:p>
          <a:p>
            <a:pPr marL="0" indent="0" algn="just">
              <a:buNone/>
            </a:pPr>
            <a:r>
              <a:rPr lang="es-CO" sz="2000" b="1" dirty="0" smtClean="0"/>
              <a:t>Procedencia </a:t>
            </a:r>
            <a:r>
              <a:rPr lang="es-CO" sz="2000" b="1" dirty="0"/>
              <a:t>de la investigación disciplinaria.</a:t>
            </a:r>
            <a:r>
              <a:rPr lang="es-CO" sz="2000" dirty="0"/>
              <a:t> Cuando, con fundamento en la queja, en la información recibida o en la indagación previa se identifique al posible autor o autores de la falta disciplinaria, el funcionario iniciara la investigación disciplinaria.</a:t>
            </a:r>
          </a:p>
          <a:p>
            <a:pPr marL="0" lv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37948" y="5344160"/>
            <a:ext cx="1554051"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a:t>MANUAL DEL PROCESO DISICPLINARIO INTERNO CMP</a:t>
            </a:r>
            <a:endParaRPr lang="es-CO" dirty="0"/>
          </a:p>
        </p:txBody>
      </p:sp>
    </p:spTree>
    <p:extLst>
      <p:ext uri="{BB962C8B-B14F-4D97-AF65-F5344CB8AC3E}">
        <p14:creationId xmlns:p14="http://schemas.microsoft.com/office/powerpoint/2010/main" val="2568797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381981"/>
          </a:xfrm>
        </p:spPr>
        <p:txBody>
          <a:bodyPr>
            <a:normAutofit/>
          </a:bodyPr>
          <a:lstStyle/>
          <a:p>
            <a:pPr marL="0" indent="0">
              <a:buNone/>
            </a:pPr>
            <a:r>
              <a:rPr lang="es-CO" dirty="0" smtClean="0"/>
              <a:t>FASES DEL PROCESO</a:t>
            </a:r>
          </a:p>
          <a:p>
            <a:pPr marL="0" indent="0" algn="ctr">
              <a:buNone/>
            </a:pPr>
            <a:r>
              <a:rPr lang="es-CO" dirty="0" smtClean="0"/>
              <a:t>2. ETAPA DE JUZGAMIENTO</a:t>
            </a:r>
          </a:p>
          <a:p>
            <a:pPr marL="0" indent="0">
              <a:buNone/>
            </a:pPr>
            <a:r>
              <a:rPr lang="es-CO" dirty="0" smtClean="0"/>
              <a:t>PLIEGO DE CARGOS</a:t>
            </a:r>
            <a:endParaRPr lang="es-CO" sz="2000" b="1" dirty="0" smtClean="0"/>
          </a:p>
          <a:p>
            <a:pPr marL="0" indent="0" algn="just">
              <a:buNone/>
            </a:pPr>
            <a:r>
              <a:rPr lang="es-CO" sz="2000" b="1" dirty="0" smtClean="0"/>
              <a:t>Notificación </a:t>
            </a:r>
            <a:r>
              <a:rPr lang="es-CO" sz="2000" b="1" dirty="0"/>
              <a:t>del pliego de cargos y oportunidad de variación.</a:t>
            </a:r>
            <a:r>
              <a:rPr lang="es-CO" sz="2000" dirty="0"/>
              <a:t> El pliego de cargos se notificara personalmente al procesado o a su defensor si lo tuviere. Para el efecto, inmediatamente se librará comunicación y se surtirá con el primero que se presente</a:t>
            </a:r>
            <a:r>
              <a:rPr lang="es-CO" sz="2000" dirty="0" smtClean="0"/>
              <a:t>.</a:t>
            </a:r>
          </a:p>
          <a:p>
            <a:pPr marL="0" indent="0" algn="ctr">
              <a:buNone/>
            </a:pPr>
            <a:r>
              <a:rPr lang="es-CO" sz="2000" dirty="0"/>
              <a:t> </a:t>
            </a:r>
            <a:r>
              <a:rPr lang="es-CO" sz="2000" dirty="0" smtClean="0"/>
              <a:t>MODALIDAD </a:t>
            </a:r>
          </a:p>
          <a:p>
            <a:pPr marL="0" indent="0">
              <a:buNone/>
            </a:pPr>
            <a:r>
              <a:rPr lang="es-CO" sz="2000" dirty="0" smtClean="0"/>
              <a:t>ORDINARIO</a:t>
            </a:r>
          </a:p>
          <a:p>
            <a:pPr marL="0" indent="0">
              <a:buNone/>
            </a:pPr>
            <a:r>
              <a:rPr lang="es-CO" sz="2000" dirty="0" smtClean="0"/>
              <a:t>VERBAL</a:t>
            </a: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37948" y="5344160"/>
            <a:ext cx="1554051"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a:t>MANUAL DEL PROCESO DISICPLINARIO INTERNO CMP</a:t>
            </a:r>
            <a:endParaRPr lang="es-CO" dirty="0"/>
          </a:p>
        </p:txBody>
      </p:sp>
    </p:spTree>
    <p:extLst>
      <p:ext uri="{BB962C8B-B14F-4D97-AF65-F5344CB8AC3E}">
        <p14:creationId xmlns:p14="http://schemas.microsoft.com/office/powerpoint/2010/main" val="3423978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381981"/>
          </a:xfrm>
        </p:spPr>
        <p:txBody>
          <a:bodyPr>
            <a:normAutofit fontScale="92500" lnSpcReduction="10000"/>
          </a:bodyPr>
          <a:lstStyle/>
          <a:p>
            <a:pPr marL="0" indent="0">
              <a:buNone/>
            </a:pPr>
            <a:r>
              <a:rPr lang="es-CO" dirty="0" smtClean="0"/>
              <a:t>FASES DEL PROCESO</a:t>
            </a:r>
          </a:p>
          <a:p>
            <a:pPr marL="0" indent="0" algn="ctr">
              <a:buNone/>
            </a:pPr>
            <a:r>
              <a:rPr lang="es-CO" dirty="0" smtClean="0"/>
              <a:t>2. ETAPA DE JUZGAMIENTO</a:t>
            </a:r>
          </a:p>
          <a:p>
            <a:pPr marL="0" indent="0" algn="just">
              <a:buNone/>
            </a:pPr>
            <a:r>
              <a:rPr lang="es-CO" dirty="0" smtClean="0"/>
              <a:t>FALLO DEFINITIVO. </a:t>
            </a:r>
            <a:r>
              <a:rPr lang="es-ES" dirty="0"/>
              <a:t>Tipo de decisión final que se toma dentro del proceso disciplinario, una vez agotadas o cumplidas todas sus etapas procesales, en la cual se define o resuelve de fondo la responsabilidad del investigado, a través de una absolución o una imposición de sanción.</a:t>
            </a:r>
            <a:endParaRPr lang="es-CO" dirty="0" smtClean="0"/>
          </a:p>
          <a:p>
            <a:pPr marL="0" indent="0" algn="just">
              <a:buNone/>
            </a:pPr>
            <a:endParaRPr lang="es-CO" dirty="0"/>
          </a:p>
          <a:p>
            <a:pPr marL="0" indent="0" algn="just">
              <a:buNone/>
            </a:pPr>
            <a:r>
              <a:rPr lang="es-CO" dirty="0" smtClean="0"/>
              <a:t>RECURSOS. </a:t>
            </a:r>
            <a:r>
              <a:rPr lang="es-ES" dirty="0" smtClean="0"/>
              <a:t>Actuaciones </a:t>
            </a:r>
            <a:r>
              <a:rPr lang="es-ES" dirty="0"/>
              <a:t>procesales a través de las cuales se faculta a los sujetos procesales, y en algunos eventos al Ministerio Público y al quejoso, para que ejerzan los derechos de contradicción o impugnación frente a las decisiones disciplinarias, con la finalidad de que las mismas sean revisadas, total o parcialmente, por el mismo funcionario que las profirió o por uno de superior jerarquía. </a:t>
            </a:r>
            <a:endParaRPr lang="es-CO" dirty="0" smtClean="0"/>
          </a:p>
          <a:p>
            <a:pPr mar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73554" y="5344160"/>
            <a:ext cx="1618445"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a:t>MANUAL DEL PROCESO DISICPLINARIO INTERNO </a:t>
            </a:r>
            <a:r>
              <a:rPr lang="es-CO" dirty="0" smtClean="0"/>
              <a:t>CMP</a:t>
            </a:r>
            <a:endParaRPr lang="es-CO" dirty="0"/>
          </a:p>
        </p:txBody>
      </p:sp>
    </p:spTree>
    <p:extLst>
      <p:ext uri="{BB962C8B-B14F-4D97-AF65-F5344CB8AC3E}">
        <p14:creationId xmlns:p14="http://schemas.microsoft.com/office/powerpoint/2010/main" val="3392785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3"/>
            <a:ext cx="9613861" cy="3574530"/>
          </a:xfrm>
        </p:spPr>
        <p:txBody>
          <a:bodyPr>
            <a:normAutofit lnSpcReduction="10000"/>
          </a:bodyPr>
          <a:lstStyle/>
          <a:p>
            <a:pPr marL="0" indent="0" algn="just">
              <a:buNone/>
            </a:pPr>
            <a:r>
              <a:rPr lang="es-CO" sz="1600" b="1" dirty="0"/>
              <a:t>REVOCATORIA </a:t>
            </a:r>
            <a:r>
              <a:rPr lang="es-CO" sz="1600" b="1" dirty="0" smtClean="0"/>
              <a:t>DIRECTA</a:t>
            </a:r>
          </a:p>
          <a:p>
            <a:pPr marL="0" indent="0" algn="just">
              <a:buNone/>
            </a:pPr>
            <a:endParaRPr lang="es-CO" sz="1600" b="1" dirty="0"/>
          </a:p>
          <a:p>
            <a:pPr marL="0" indent="0" algn="just">
              <a:buNone/>
            </a:pPr>
            <a:r>
              <a:rPr lang="es-CO" sz="1600" dirty="0" smtClean="0"/>
              <a:t>Los </a:t>
            </a:r>
            <a:r>
              <a:rPr lang="es-CO" sz="1600" dirty="0"/>
              <a:t>fallos sancionatorios que dicten las personerías y oficinas de control interno disciplinario podrán ser revocados de oficio o a petición del interesado, por la Procuraduría General de la Nación, según las competencias internas.</a:t>
            </a:r>
          </a:p>
          <a:p>
            <a:pPr marL="0" indent="0" algn="just">
              <a:buNone/>
            </a:pPr>
            <a:r>
              <a:rPr lang="es-CO" sz="1600" dirty="0"/>
              <a:t>Igualmente, de oficio o a petición del quejoso, de las víctimas o perjudicados, la Procuraduría General de la Nación podrá revocar el fallo absolutorio o el archivo de la actuación cuando se trate de faltas que constituyan infracciones al Derecho Internacional de los Derechos Humanos y del Derecho Internacional Humanitario.</a:t>
            </a:r>
          </a:p>
          <a:p>
            <a:pPr marL="0" indent="0" algn="just">
              <a:buNone/>
            </a:pPr>
            <a:r>
              <a:rPr lang="es-CO" sz="1600" dirty="0"/>
              <a:t>El quejoso, las víctimas o perjudicados podrán solicitar la revocatoria directa dentro de los cuatro (4) meses siguientes al conocimiento de la respectiva decisión.</a:t>
            </a:r>
          </a:p>
          <a:p>
            <a:pPr marL="0" indent="0" algn="just">
              <a:buNone/>
            </a:pPr>
            <a:r>
              <a:rPr lang="es-CO" sz="1600" dirty="0"/>
              <a:t>Una vez se allegue la petición de revocatoria, se le informara al disciplinable para que se pronuncie, dentro de los diez (10) días siguientes a la entrega de la comunicación en la última dirección registrada.</a:t>
            </a:r>
          </a:p>
          <a:p>
            <a:pPr marL="0" indent="0">
              <a:buNone/>
            </a:pPr>
            <a:endParaRPr lang="es-CO" sz="1600" dirty="0" smtClean="0"/>
          </a:p>
          <a:p>
            <a:pPr marL="0" indent="0">
              <a:buNone/>
            </a:pPr>
            <a:endParaRPr lang="es-CO" sz="1600" dirty="0"/>
          </a:p>
          <a:p>
            <a:pPr marL="0" indent="0">
              <a:buNone/>
            </a:pPr>
            <a:endParaRPr lang="es-CO" sz="1600" b="1" dirty="0"/>
          </a:p>
          <a:p>
            <a:pPr marL="0" indent="0">
              <a:buNone/>
            </a:pPr>
            <a:endParaRPr lang="es-MX" sz="1600" dirty="0"/>
          </a:p>
          <a:p>
            <a:pPr marL="0" indent="0" algn="r">
              <a:buNone/>
            </a:pPr>
            <a:endParaRPr lang="es-CO" dirty="0"/>
          </a:p>
          <a:p>
            <a:pPr marL="0" indent="0" algn="just">
              <a:buNone/>
            </a:pPr>
            <a:endParaRPr lang="es-CO"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63706" y="5344160"/>
            <a:ext cx="1528293"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a:t>MANUAL DEL PROCESO DISICPLINARIO INTERNO CMP</a:t>
            </a:r>
            <a:endParaRPr lang="es-CO" dirty="0"/>
          </a:p>
        </p:txBody>
      </p:sp>
    </p:spTree>
    <p:extLst>
      <p:ext uri="{BB962C8B-B14F-4D97-AF65-F5344CB8AC3E}">
        <p14:creationId xmlns:p14="http://schemas.microsoft.com/office/powerpoint/2010/main" val="1049723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3"/>
            <a:ext cx="9613861" cy="3574530"/>
          </a:xfrm>
        </p:spPr>
        <p:txBody>
          <a:bodyPr>
            <a:normAutofit/>
          </a:bodyPr>
          <a:lstStyle/>
          <a:p>
            <a:pPr marL="0" indent="0" algn="just">
              <a:buNone/>
            </a:pPr>
            <a:endParaRPr lang="es-CO" sz="1600" b="1" dirty="0" smtClean="0"/>
          </a:p>
          <a:p>
            <a:pPr marL="0" indent="0" algn="just">
              <a:buNone/>
            </a:pPr>
            <a:endParaRPr lang="es-CO" sz="1600" b="1" dirty="0"/>
          </a:p>
          <a:p>
            <a:pPr marL="0" indent="0" algn="r">
              <a:buNone/>
            </a:pPr>
            <a:endParaRPr lang="es-CO" sz="3600" b="1" dirty="0" smtClean="0"/>
          </a:p>
          <a:p>
            <a:pPr marL="0" indent="0" algn="r">
              <a:buNone/>
            </a:pPr>
            <a:r>
              <a:rPr lang="es-CO" sz="3600" b="1" dirty="0" smtClean="0"/>
              <a:t>MIL GRACIAS,</a:t>
            </a:r>
            <a:endParaRPr lang="es-CO" sz="3600" dirty="0"/>
          </a:p>
          <a:p>
            <a:pPr marL="0" indent="0" algn="r">
              <a:buNone/>
            </a:pPr>
            <a:endParaRPr lang="es-CO" sz="3600" dirty="0" smtClean="0"/>
          </a:p>
          <a:p>
            <a:pPr marL="0" indent="0" algn="r">
              <a:buNone/>
            </a:pPr>
            <a:endParaRPr lang="es-CO" sz="3600" dirty="0"/>
          </a:p>
          <a:p>
            <a:pPr marL="0" indent="0" algn="r">
              <a:buNone/>
            </a:pPr>
            <a:endParaRPr lang="es-CO" sz="3600" b="1" dirty="0"/>
          </a:p>
          <a:p>
            <a:pPr marL="0" indent="0" algn="r">
              <a:buNone/>
            </a:pPr>
            <a:endParaRPr lang="es-MX" sz="3600" dirty="0"/>
          </a:p>
          <a:p>
            <a:pPr marL="0" indent="0" algn="r">
              <a:buNone/>
            </a:pPr>
            <a:endParaRPr lang="es-CO" dirty="0"/>
          </a:p>
          <a:p>
            <a:pPr marL="0" indent="0" algn="just">
              <a:buNone/>
            </a:pPr>
            <a:endParaRPr lang="es-CO"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89464" y="5344160"/>
            <a:ext cx="1502535"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a:t>MANUAL DEL PROCESO DISICPLINARIO INTERNO CMP</a:t>
            </a:r>
            <a:endParaRPr lang="es-CO" dirty="0"/>
          </a:p>
        </p:txBody>
      </p:sp>
    </p:spTree>
    <p:extLst>
      <p:ext uri="{BB962C8B-B14F-4D97-AF65-F5344CB8AC3E}">
        <p14:creationId xmlns:p14="http://schemas.microsoft.com/office/powerpoint/2010/main" val="1110114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3741955"/>
          </a:xfrm>
        </p:spPr>
        <p:txBody>
          <a:bodyPr>
            <a:normAutofit fontScale="92500" lnSpcReduction="10000"/>
          </a:bodyPr>
          <a:lstStyle/>
          <a:p>
            <a:pPr marL="0" indent="0">
              <a:buNone/>
            </a:pPr>
            <a:r>
              <a:rPr lang="es-CO" b="1" dirty="0"/>
              <a:t>Poder disciplinario </a:t>
            </a:r>
            <a:r>
              <a:rPr lang="es-CO" b="1" dirty="0" smtClean="0"/>
              <a:t>preferente.</a:t>
            </a:r>
          </a:p>
          <a:p>
            <a:pPr marL="0" indent="0">
              <a:buNone/>
            </a:pPr>
            <a:endParaRPr lang="es-CO" dirty="0" smtClean="0"/>
          </a:p>
          <a:p>
            <a:pPr marL="0" indent="0" algn="just">
              <a:buNone/>
            </a:pPr>
            <a:r>
              <a:rPr lang="es-CO" dirty="0" smtClean="0"/>
              <a:t>La </a:t>
            </a:r>
            <a:r>
              <a:rPr lang="es-CO" dirty="0"/>
              <a:t>Procuraduría General de la Nación es titular del ejercicio preferente del poder disciplinario en cuyo desarrollo podrá iniciar, proseguir o remitir cualquier investigación o juzgamiento de competencia de los órganos de control disciplinario interno de las entidades públicas y personerías distritales y municipales. Igualmente, podrá asumir el proceso en segunda instancia.</a:t>
            </a:r>
          </a:p>
          <a:p>
            <a:pPr marL="0" indent="0" algn="just">
              <a:buNone/>
            </a:pPr>
            <a:endParaRPr lang="es-CO" dirty="0" smtClean="0"/>
          </a:p>
          <a:p>
            <a:pPr marL="0" indent="0" algn="just">
              <a:buNone/>
            </a:pPr>
            <a:r>
              <a:rPr lang="es-CO" dirty="0" smtClean="0"/>
              <a:t>Las </a:t>
            </a:r>
            <a:r>
              <a:rPr lang="es-CO" dirty="0"/>
              <a:t>personerías municipales y distritales tendrán frente a la administración poder disciplinario preferente.</a:t>
            </a:r>
          </a:p>
          <a:p>
            <a:pPr mar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47796" y="5344160"/>
            <a:ext cx="1644203"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279720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381981"/>
          </a:xfrm>
        </p:spPr>
        <p:txBody>
          <a:bodyPr>
            <a:normAutofit/>
          </a:bodyPr>
          <a:lstStyle/>
          <a:p>
            <a:pPr marL="0" indent="0">
              <a:buNone/>
            </a:pPr>
            <a:r>
              <a:rPr lang="es-CO" b="1" dirty="0" smtClean="0"/>
              <a:t>Fines </a:t>
            </a:r>
            <a:r>
              <a:rPr lang="es-CO" b="1" dirty="0"/>
              <a:t>de la sanción </a:t>
            </a:r>
            <a:r>
              <a:rPr lang="es-CO" b="1" dirty="0" smtClean="0"/>
              <a:t>disciplinaria.</a:t>
            </a:r>
            <a:endParaRPr lang="es-CO" dirty="0" smtClean="0"/>
          </a:p>
          <a:p>
            <a:pPr marL="0" indent="0" algn="just">
              <a:buNone/>
            </a:pPr>
            <a:r>
              <a:rPr lang="es-CO" dirty="0" smtClean="0"/>
              <a:t>La </a:t>
            </a:r>
            <a:r>
              <a:rPr lang="es-CO" dirty="0"/>
              <a:t>sanción disciplinaria tiene finalidad preventiva y correctiva, para garantizar la efectividad de los principios y fines previstos en la Constitución, la ley y los tratados internacionales, que se deben observar en el ejercicio de la función pública</a:t>
            </a:r>
            <a:r>
              <a:rPr lang="es-CO" dirty="0" smtClean="0"/>
              <a:t>.</a:t>
            </a:r>
          </a:p>
          <a:p>
            <a:pPr marL="0" indent="0" algn="just">
              <a:buNone/>
            </a:pPr>
            <a:endParaRPr lang="es-CO" dirty="0" smtClean="0"/>
          </a:p>
          <a:p>
            <a:pPr marL="0" indent="0" algn="just">
              <a:buNone/>
            </a:pPr>
            <a:r>
              <a:rPr lang="es-CO" b="1" dirty="0"/>
              <a:t>Fines del proceso disciplinario.</a:t>
            </a:r>
            <a:r>
              <a:rPr lang="es-CO" dirty="0"/>
              <a:t> </a:t>
            </a:r>
            <a:endParaRPr lang="es-CO" dirty="0" smtClean="0"/>
          </a:p>
          <a:p>
            <a:pPr marL="0" indent="0" algn="just">
              <a:buNone/>
            </a:pPr>
            <a:r>
              <a:rPr lang="es-CO" dirty="0" smtClean="0"/>
              <a:t>Las </a:t>
            </a:r>
            <a:r>
              <a:rPr lang="es-CO" dirty="0"/>
              <a:t>finalidades del proceso son la prevalencia de la justicia, la efectividad del derecho sustantivo, la búsqueda de la verdad material y el cumplimiento de los derechos y garantías debidos a las personas que en el intervienen.</a:t>
            </a:r>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02344" y="5344160"/>
            <a:ext cx="1489656"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2086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381981"/>
          </a:xfrm>
        </p:spPr>
        <p:txBody>
          <a:bodyPr>
            <a:normAutofit fontScale="85000" lnSpcReduction="20000"/>
          </a:bodyPr>
          <a:lstStyle/>
          <a:p>
            <a:pPr lvl="0"/>
            <a:r>
              <a:rPr lang="es-ES" b="1" dirty="0"/>
              <a:t>DEFINICIONES</a:t>
            </a:r>
            <a:endParaRPr lang="es-CO" dirty="0"/>
          </a:p>
          <a:p>
            <a:pPr marL="0" indent="0" algn="just">
              <a:buNone/>
            </a:pPr>
            <a:endParaRPr lang="es-CO" dirty="0"/>
          </a:p>
          <a:p>
            <a:pPr marL="0" indent="0" algn="just">
              <a:buNone/>
            </a:pPr>
            <a:r>
              <a:rPr lang="es-ES" b="1" dirty="0" smtClean="0"/>
              <a:t>QUEJA</a:t>
            </a:r>
            <a:r>
              <a:rPr lang="es-ES" b="1" dirty="0"/>
              <a:t>:</a:t>
            </a:r>
            <a:r>
              <a:rPr lang="es-ES" dirty="0"/>
              <a:t> Es una de las formas en que se acciona o pone en movimiento el aparato </a:t>
            </a:r>
            <a:r>
              <a:rPr lang="es-ES" dirty="0" smtClean="0"/>
              <a:t>disciplinario y </a:t>
            </a:r>
            <a:r>
              <a:rPr lang="es-ES" dirty="0"/>
              <a:t>constituye un supuesto de reclamación, denuncia o crítica de la actuación administrativa. </a:t>
            </a:r>
            <a:endParaRPr lang="es-CO" dirty="0"/>
          </a:p>
          <a:p>
            <a:pPr marL="0" indent="0" algn="just">
              <a:buNone/>
            </a:pPr>
            <a:r>
              <a:rPr lang="es-ES" b="1" dirty="0" smtClean="0"/>
              <a:t>QUEJOSO</a:t>
            </a:r>
            <a:r>
              <a:rPr lang="es-ES" b="1" dirty="0"/>
              <a:t>:</a:t>
            </a:r>
            <a:r>
              <a:rPr lang="es-ES" dirty="0"/>
              <a:t> Particular que pone en conocimiento de la autoridad competente una presunta anomalía o irregularidad del comportamiento de los servidores públicos, en ejercicio de sus funciones. </a:t>
            </a:r>
            <a:endParaRPr lang="es-CO" dirty="0"/>
          </a:p>
          <a:p>
            <a:pPr marL="0" indent="0" algn="just">
              <a:buNone/>
            </a:pPr>
            <a:r>
              <a:rPr lang="es-ES" b="1" dirty="0" smtClean="0"/>
              <a:t>FALTA DISCIPLINARIA</a:t>
            </a:r>
            <a:r>
              <a:rPr lang="es-ES" b="1" dirty="0"/>
              <a:t>:</a:t>
            </a:r>
            <a:r>
              <a:rPr lang="es-ES" dirty="0"/>
              <a:t> Incursión en cualquiera de las conductas o comportamientos previstos en el Código Disciplinario Único, que conlleve incumplimiento de deberes, extralimitación en el ejercicio de derechos y funciones, prohibiciones y violación del régimen de inhabilidades, incompatibilidades, impedimentos y conflicto de intereses, sin estar amparado por cualquiera de las causales de exclusión de responsabilidad, que da lugar al adelantamiento de una acción disciplinaria y, consecuentemente, a la imposición de una sanción del mismo tipo. </a:t>
            </a: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86434" y="5344160"/>
            <a:ext cx="1605566"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418666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521127"/>
          </a:xfrm>
        </p:spPr>
        <p:txBody>
          <a:bodyPr>
            <a:normAutofit/>
          </a:bodyPr>
          <a:lstStyle/>
          <a:p>
            <a:pPr marL="0" lvl="0" indent="0">
              <a:buNone/>
            </a:pPr>
            <a:r>
              <a:rPr lang="es-ES" b="1" dirty="0"/>
              <a:t>DEFINICIONES</a:t>
            </a:r>
            <a:endParaRPr lang="es-CO" dirty="0"/>
          </a:p>
          <a:p>
            <a:pPr marL="0" indent="0" algn="just">
              <a:buNone/>
            </a:pPr>
            <a:endParaRPr lang="es-CO" sz="1900" dirty="0"/>
          </a:p>
          <a:p>
            <a:pPr marL="0" indent="0" algn="just">
              <a:buNone/>
            </a:pPr>
            <a:r>
              <a:rPr lang="es-CO" sz="1900" b="1" dirty="0" smtClean="0"/>
              <a:t>DOLO</a:t>
            </a:r>
            <a:r>
              <a:rPr lang="es-CO" sz="1900" dirty="0"/>
              <a:t>:</a:t>
            </a:r>
            <a:r>
              <a:rPr lang="es-CO" sz="1900" dirty="0" smtClean="0"/>
              <a:t> </a:t>
            </a:r>
            <a:r>
              <a:rPr lang="es-CO" sz="1900" dirty="0"/>
              <a:t>La conducta es dolosa cuando el sujeto disciplinable conoce los hechos constitutivos de falta disciplinaria, su ilicitud y quiere su realización</a:t>
            </a:r>
            <a:r>
              <a:rPr lang="es-CO" sz="1900" dirty="0" smtClean="0"/>
              <a:t>.</a:t>
            </a:r>
            <a:endParaRPr lang="es-CO" sz="1900" b="1" dirty="0" smtClean="0"/>
          </a:p>
          <a:p>
            <a:pPr marL="0" indent="0" algn="just">
              <a:buNone/>
            </a:pPr>
            <a:r>
              <a:rPr lang="es-CO" sz="1900" b="1" dirty="0" smtClean="0"/>
              <a:t>CULPA:</a:t>
            </a:r>
            <a:r>
              <a:rPr lang="es-CO" sz="1900" dirty="0"/>
              <a:t> La conducta es culposa cuando el sujeto disciplinable incurre en los hechos constitutivos de falta disciplinaria, por la infracción al deber objetivo de cuidado funcionalmente exigible y debió haberla previsto por ser previsible o habiéndola previsto </a:t>
            </a:r>
            <a:r>
              <a:rPr lang="es-CO" sz="1900" dirty="0" err="1"/>
              <a:t>confio</a:t>
            </a:r>
            <a:r>
              <a:rPr lang="es-CO" sz="1900" dirty="0"/>
              <a:t> en poder evitarla</a:t>
            </a:r>
            <a:r>
              <a:rPr lang="es-CO" sz="1900" dirty="0" smtClean="0"/>
              <a:t>.</a:t>
            </a:r>
          </a:p>
          <a:p>
            <a:pPr marL="0" indent="0" algn="just">
              <a:buNone/>
            </a:pPr>
            <a:r>
              <a:rPr lang="es-CO" sz="2000" b="1" dirty="0" smtClean="0"/>
              <a:t>AUTORES:</a:t>
            </a:r>
            <a:r>
              <a:rPr lang="es-CO" sz="2000" dirty="0"/>
              <a:t> Es autor quien realice la falta disciplinaria o determine a otro a realizarla, aun cuando los efectos de la conducta se produzcan después de la dejación del cargo o función.</a:t>
            </a:r>
            <a:endParaRPr lang="es-CO" sz="1900" dirty="0"/>
          </a:p>
          <a:p>
            <a:pPr mar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73554" y="5344160"/>
            <a:ext cx="1618445"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143869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4521127"/>
          </a:xfrm>
        </p:spPr>
        <p:txBody>
          <a:bodyPr>
            <a:normAutofit/>
          </a:bodyPr>
          <a:lstStyle/>
          <a:p>
            <a:pPr marL="0" indent="0" algn="just">
              <a:buNone/>
            </a:pPr>
            <a:r>
              <a:rPr lang="es-CO" b="1" dirty="0"/>
              <a:t>Causales de exclusión de la responsabilidad disciplinaria.</a:t>
            </a:r>
            <a:r>
              <a:rPr lang="es-CO" dirty="0"/>
              <a:t> </a:t>
            </a:r>
            <a:endParaRPr lang="es-CO" dirty="0" smtClean="0"/>
          </a:p>
          <a:p>
            <a:pPr marL="0" indent="0" algn="just">
              <a:buNone/>
            </a:pPr>
            <a:r>
              <a:rPr lang="es-CO" dirty="0" smtClean="0"/>
              <a:t>No </a:t>
            </a:r>
            <a:r>
              <a:rPr lang="es-CO" dirty="0"/>
              <a:t>habrá lugar a responsabilidad disciplinaria cuando la conducta se realice:</a:t>
            </a:r>
          </a:p>
          <a:p>
            <a:pPr marL="0" indent="0" algn="just">
              <a:buNone/>
            </a:pPr>
            <a:r>
              <a:rPr lang="es-CO" dirty="0"/>
              <a:t>1. Por fuerza mayor.</a:t>
            </a:r>
          </a:p>
          <a:p>
            <a:pPr marL="0" indent="0" algn="just">
              <a:buNone/>
            </a:pPr>
            <a:r>
              <a:rPr lang="es-CO" dirty="0"/>
              <a:t>2. En caso fortuito.</a:t>
            </a:r>
          </a:p>
          <a:p>
            <a:pPr marL="0" indent="0" algn="just">
              <a:buNone/>
            </a:pPr>
            <a:r>
              <a:rPr lang="es-CO" dirty="0"/>
              <a:t>3. En estricto cumplimiento de un deber constitucional o legal de mayor importancia que el sacrificado.</a:t>
            </a:r>
          </a:p>
          <a:p>
            <a:pPr marL="0" indent="0" algn="just">
              <a:buNone/>
            </a:pPr>
            <a:r>
              <a:rPr lang="es-CO" dirty="0"/>
              <a:t>4. En cumplimiento de orden legitima de autoridad competente emitida con las formalidades legales</a:t>
            </a:r>
            <a:r>
              <a:rPr lang="es-CO" dirty="0" smtClean="0"/>
              <a:t>.</a:t>
            </a:r>
          </a:p>
          <a:p>
            <a:pPr marL="0" indent="0" algn="r">
              <a:buNone/>
            </a:pPr>
            <a:r>
              <a:rPr lang="es-CO" sz="1100" dirty="0" smtClean="0"/>
              <a:t>(Ver articulo 31 de la ley 1952 del 2019)</a:t>
            </a:r>
            <a:endParaRPr lang="es-CO" sz="1100" dirty="0"/>
          </a:p>
          <a:p>
            <a:pPr marL="0" indent="0">
              <a:buNone/>
            </a:pPr>
            <a:endParaRPr lang="es-MX" dirty="0"/>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50828" y="5344160"/>
            <a:ext cx="1541172"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353013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6000"/>
                <a:shade val="100000"/>
                <a:hueMod val="270000"/>
                <a:satMod val="200000"/>
                <a:lumMod val="128000"/>
              </a:schemeClr>
            </a:gs>
            <a:gs pos="98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8689E4D-15D7-4B3B-9004-1EB44B0D9593}"/>
              </a:ext>
            </a:extLst>
          </p:cNvPr>
          <p:cNvSpPr>
            <a:spLocks noGrp="1"/>
          </p:cNvSpPr>
          <p:nvPr>
            <p:ph idx="1"/>
          </p:nvPr>
        </p:nvSpPr>
        <p:spPr>
          <a:xfrm>
            <a:off x="680321" y="2336872"/>
            <a:ext cx="9613861" cy="3613167"/>
          </a:xfrm>
        </p:spPr>
        <p:txBody>
          <a:bodyPr>
            <a:normAutofit/>
          </a:bodyPr>
          <a:lstStyle/>
          <a:p>
            <a:pPr marL="0" indent="0" algn="just">
              <a:buNone/>
            </a:pPr>
            <a:r>
              <a:rPr lang="es-CO" b="1" dirty="0" smtClean="0"/>
              <a:t>Definición de la acción disciplinaria.</a:t>
            </a:r>
          </a:p>
          <a:p>
            <a:pPr marL="0" indent="0" algn="just">
              <a:buNone/>
            </a:pPr>
            <a:endParaRPr lang="es-CO" b="1" dirty="0"/>
          </a:p>
          <a:p>
            <a:pPr marL="0" indent="0" algn="just">
              <a:buNone/>
            </a:pPr>
            <a:r>
              <a:rPr lang="es-CO" dirty="0" smtClean="0"/>
              <a:t>Es la herramienta que se </a:t>
            </a:r>
            <a:r>
              <a:rPr lang="es-CO" dirty="0"/>
              <a:t>produce en virtud de la relación de subordinación que existe entre el funcionario y la administración en el ámbito de la función pública, y se origina en el incumplimiento de un deber, el quebrantamiento de una prohibición, la omisión o extralimitación en el ejercicio de las </a:t>
            </a:r>
            <a:r>
              <a:rPr lang="es-CO" dirty="0" smtClean="0"/>
              <a:t>funciones</a:t>
            </a:r>
          </a:p>
        </p:txBody>
      </p:sp>
      <p:pic>
        <p:nvPicPr>
          <p:cNvPr id="6" name="Imagen 5" descr="https://www.contraloriapereira.gov.co/sitio/images/Demo/logos/logo_ppal2.png">
            <a:extLst>
              <a:ext uri="{FF2B5EF4-FFF2-40B4-BE49-F238E27FC236}">
                <a16:creationId xmlns:a16="http://schemas.microsoft.com/office/drawing/2014/main" xmlns="" id="{4DB33C98-EE7C-4EF1-A7EF-76F85B32C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25070" y="5344160"/>
            <a:ext cx="1566930" cy="1374693"/>
          </a:xfrm>
          <a:prstGeom prst="rect">
            <a:avLst/>
          </a:prstGeom>
          <a:noFill/>
          <a:ln>
            <a:noFill/>
          </a:ln>
        </p:spPr>
      </p:pic>
      <p:sp>
        <p:nvSpPr>
          <p:cNvPr id="4" name="Título 3"/>
          <p:cNvSpPr>
            <a:spLocks noGrp="1"/>
          </p:cNvSpPr>
          <p:nvPr>
            <p:ph type="title"/>
          </p:nvPr>
        </p:nvSpPr>
        <p:spPr>
          <a:xfrm>
            <a:off x="680321" y="753228"/>
            <a:ext cx="9613861" cy="1075572"/>
          </a:xfrm>
        </p:spPr>
        <p:txBody>
          <a:bodyPr>
            <a:normAutofit fontScale="90000"/>
          </a:bodyPr>
          <a:lstStyle/>
          <a:p>
            <a:r>
              <a:rPr lang="es-CO" dirty="0" smtClean="0"/>
              <a:t>SOCIALIZACIÓN DEL PROCEDIMIENTO DISCIPLINARIO</a:t>
            </a:r>
            <a:endParaRPr lang="es-CO" dirty="0"/>
          </a:p>
        </p:txBody>
      </p:sp>
    </p:spTree>
    <p:extLst>
      <p:ext uri="{BB962C8B-B14F-4D97-AF65-F5344CB8AC3E}">
        <p14:creationId xmlns:p14="http://schemas.microsoft.com/office/powerpoint/2010/main" val="3220067090"/>
      </p:ext>
    </p:extLst>
  </p:cSld>
  <p:clrMapOvr>
    <a:masterClrMapping/>
  </p:clrMapOvr>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TM04033917[[fn=Berlín]]</Template>
  <TotalTime>428</TotalTime>
  <Words>1302</Words>
  <Application>Microsoft Office PowerPoint</Application>
  <PresentationFormat>Panorámica</PresentationFormat>
  <Paragraphs>238</Paragraphs>
  <Slides>35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35</vt:i4>
      </vt:variant>
    </vt:vector>
  </HeadingPairs>
  <TitlesOfParts>
    <vt:vector size="38" baseType="lpstr">
      <vt:lpstr>Arial</vt:lpstr>
      <vt:lpstr>Trebuchet MS</vt:lpstr>
      <vt:lpstr>Berlín</vt:lpstr>
      <vt:lpstr>  SOCIALIZACIÓN DEL PROCEDIMIENTO DISCIPLINARIO LEY 1952-2019</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SOCIALIZACIÓN DEL PROCEDIMIENTO DISCIPLINARIO</vt:lpstr>
      <vt:lpstr>MANUAL DEL PROCESO DISICPLINARIO INTERNO CMP</vt:lpstr>
      <vt:lpstr>MANUAL DEL PROCESO DISICPLINARIO INTERNO CMP</vt:lpstr>
      <vt:lpstr>MANUAL DEL PROCESO DISICPLINARIO INTERNO CMP</vt:lpstr>
      <vt:lpstr>MANUAL DEL PROCESO DISICPLINARIO INTERNO CMP</vt:lpstr>
      <vt:lpstr>MANUAL DEL PROCESO DISICPLINARIO INTERNO CMP</vt:lpstr>
      <vt:lpstr>MANUAL DEL PROCESO DISICPLINARIO INTERNO CMP</vt:lpstr>
      <vt:lpstr>MANUAL DEL PROCESO DISICPLINARIO INTERNO CMP</vt:lpstr>
      <vt:lpstr>MANUAL DEL PROCESO DISICPLINARIO INTERNO CMP</vt:lpstr>
      <vt:lpstr>MANUAL DEL PROCESO DISICPLINARIO INTERNO CMP</vt:lpstr>
      <vt:lpstr>MANUAL DEL PROCESO DISICPLINARIO INTERNO CMP</vt:lpstr>
      <vt:lpstr>MANUAL DEL PROCESO DISICPLINARIO INTERNO CMP</vt:lpstr>
      <vt:lpstr>MANUAL DEL PROCESO DISICPLINARIO INTERNO CMP</vt:lpstr>
      <vt:lpstr>MANUAL DEL PROCESO DISICPLINARIO INTERNO CMP</vt:lpstr>
      <vt:lpstr>MANUAL DEL PROCESO DISICPLINARIO INTERNO CMP</vt:lpstr>
      <vt:lpstr>MANUAL DEL PROCESO DISICPLINARIO INTERNO CMP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cmp-46</cp:lastModifiedBy>
  <cp:revision>52</cp:revision>
  <dcterms:created xsi:type="dcterms:W3CDTF">2020-05-13T20:59:07Z</dcterms:created>
  <dcterms:modified xsi:type="dcterms:W3CDTF">2022-06-17T13:32:40Z</dcterms:modified>
</cp:coreProperties>
</file>